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24"/>
  </p:notesMasterIdLst>
  <p:sldIdLst>
    <p:sldId id="256" r:id="rId2"/>
    <p:sldId id="270" r:id="rId3"/>
    <p:sldId id="259" r:id="rId4"/>
    <p:sldId id="257" r:id="rId5"/>
    <p:sldId id="279" r:id="rId6"/>
    <p:sldId id="263" r:id="rId7"/>
    <p:sldId id="280" r:id="rId8"/>
    <p:sldId id="264" r:id="rId9"/>
    <p:sldId id="281" r:id="rId10"/>
    <p:sldId id="282" r:id="rId11"/>
    <p:sldId id="269" r:id="rId12"/>
    <p:sldId id="258" r:id="rId13"/>
    <p:sldId id="284" r:id="rId14"/>
    <p:sldId id="285" r:id="rId15"/>
    <p:sldId id="287" r:id="rId16"/>
    <p:sldId id="286" r:id="rId17"/>
    <p:sldId id="291" r:id="rId18"/>
    <p:sldId id="272" r:id="rId19"/>
    <p:sldId id="290" r:id="rId20"/>
    <p:sldId id="292" r:id="rId21"/>
    <p:sldId id="293" r:id="rId22"/>
    <p:sldId id="273" r:id="rId23"/>
  </p:sldIdLst>
  <p:sldSz cx="18288000" cy="10287000"/>
  <p:notesSz cx="6858000" cy="9144000"/>
  <p:embeddedFontLst>
    <p:embeddedFont>
      <p:font typeface="Alegreya" pitchFamily="2" charset="0"/>
      <p:regular r:id="rId25"/>
      <p:bold r:id="rId26"/>
      <p:italic r:id="rId27"/>
      <p:boldItalic r:id="rId28"/>
    </p:embeddedFont>
    <p:embeddedFont>
      <p:font typeface="Alfa Slab One" pitchFamily="2" charset="77"/>
      <p:regular r:id="rId29"/>
    </p:embeddedFont>
    <p:embeddedFont>
      <p:font typeface="Alice" pitchFamily="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5FC91A-FCBD-49FE-8593-E64ABF76E20D}">
  <a:tblStyle styleId="{4C5FC91A-FCBD-49FE-8593-E64ABF76E20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35"/>
    <p:restoredTop sz="94719"/>
  </p:normalViewPr>
  <p:slideViewPr>
    <p:cSldViewPr snapToGrid="0">
      <p:cViewPr>
        <p:scale>
          <a:sx n="79" d="100"/>
          <a:sy n="79" d="100"/>
        </p:scale>
        <p:origin x="2392" y="110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4" name="Google Shape;3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1739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76" name="Google Shape;37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8" name="Google Shape;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57345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2569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8078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640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01" name="Google Shape;2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5802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1" name="Google Shape;4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1" name="Google Shape;4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1736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3" name="Google Shape;39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32348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9625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8" name="Google Shape;47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9645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055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6" name="Google Shape;5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479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637125" y="1043200"/>
            <a:ext cx="16298700" cy="1470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3"/>
          <p:cNvSpPr txBox="1">
            <a:spLocks noGrp="1"/>
          </p:cNvSpPr>
          <p:nvPr>
            <p:ph type="subTitle" idx="1"/>
          </p:nvPr>
        </p:nvSpPr>
        <p:spPr>
          <a:xfrm>
            <a:off x="5704250" y="24420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SzPts val="3200"/>
              <a:buFont typeface="Alice"/>
              <a:buNone/>
              <a:defRPr>
                <a:latin typeface="Alice"/>
                <a:ea typeface="Alice"/>
                <a:cs typeface="Alice"/>
                <a:sym typeface="Alic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4"/>
          <p:cNvSpPr txBox="1">
            <a:spLocks noGrp="1"/>
          </p:cNvSpPr>
          <p:nvPr>
            <p:ph type="title"/>
          </p:nvPr>
        </p:nvSpPr>
        <p:spPr>
          <a:xfrm>
            <a:off x="1813275" y="1694100"/>
            <a:ext cx="12607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4"/>
          <p:cNvSpPr txBox="1">
            <a:spLocks noGrp="1"/>
          </p:cNvSpPr>
          <p:nvPr>
            <p:ph type="body" idx="1"/>
          </p:nvPr>
        </p:nvSpPr>
        <p:spPr>
          <a:xfrm>
            <a:off x="3839050" y="33992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8"/>
        <p:cNvGrpSpPr/>
        <p:nvPr/>
      </p:nvGrpSpPr>
      <p:grpSpPr>
        <a:xfrm>
          <a:off x="0" y="0"/>
          <a:ext cx="0" cy="0"/>
          <a:chOff x="0" y="0"/>
          <a:chExt cx="0" cy="0"/>
        </a:xfrm>
      </p:grpSpPr>
      <p:sp>
        <p:nvSpPr>
          <p:cNvPr id="19" name="Google Shape;19;p6"/>
          <p:cNvSpPr txBox="1">
            <a:spLocks noGrp="1"/>
          </p:cNvSpPr>
          <p:nvPr>
            <p:ph type="title"/>
          </p:nvPr>
        </p:nvSpPr>
        <p:spPr>
          <a:xfrm>
            <a:off x="2008000" y="1402025"/>
            <a:ext cx="12607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6"/>
          <p:cNvSpPr txBox="1">
            <a:spLocks noGrp="1"/>
          </p:cNvSpPr>
          <p:nvPr>
            <p:ph type="body" idx="1"/>
          </p:nvPr>
        </p:nvSpPr>
        <p:spPr>
          <a:xfrm>
            <a:off x="4303050" y="3466325"/>
            <a:ext cx="4038600" cy="45261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1" name="Google Shape;21;p6"/>
          <p:cNvSpPr txBox="1">
            <a:spLocks noGrp="1"/>
          </p:cNvSpPr>
          <p:nvPr>
            <p:ph type="body" idx="2"/>
          </p:nvPr>
        </p:nvSpPr>
        <p:spPr>
          <a:xfrm>
            <a:off x="8494050" y="3466325"/>
            <a:ext cx="4038600" cy="45261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2840400" y="1223525"/>
            <a:ext cx="12607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7"/>
          <p:cNvSpPr txBox="1">
            <a:spLocks noGrp="1"/>
          </p:cNvSpPr>
          <p:nvPr>
            <p:ph type="body" idx="1"/>
          </p:nvPr>
        </p:nvSpPr>
        <p:spPr>
          <a:xfrm>
            <a:off x="5146875" y="5721688"/>
            <a:ext cx="4040100" cy="639900"/>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25" name="Google Shape;25;p7"/>
          <p:cNvSpPr txBox="1">
            <a:spLocks noGrp="1"/>
          </p:cNvSpPr>
          <p:nvPr>
            <p:ph type="body" idx="2"/>
          </p:nvPr>
        </p:nvSpPr>
        <p:spPr>
          <a:xfrm>
            <a:off x="9334700" y="5721688"/>
            <a:ext cx="4041900" cy="639900"/>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title"/>
          </p:nvPr>
        </p:nvSpPr>
        <p:spPr>
          <a:xfrm>
            <a:off x="2575950" y="1272200"/>
            <a:ext cx="126072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8"/>
        <p:cNvGrpSpPr/>
        <p:nvPr/>
      </p:nvGrpSpPr>
      <p:grpSpPr>
        <a:xfrm>
          <a:off x="0" y="0"/>
          <a:ext cx="0" cy="0"/>
          <a:chOff x="0" y="0"/>
          <a:chExt cx="0" cy="0"/>
        </a:xfrm>
      </p:grpSpPr>
      <p:sp>
        <p:nvSpPr>
          <p:cNvPr id="29" name="Google Shape;29;p9"/>
          <p:cNvSpPr txBox="1">
            <a:spLocks noGrp="1"/>
          </p:cNvSpPr>
          <p:nvPr>
            <p:ph type="title"/>
          </p:nvPr>
        </p:nvSpPr>
        <p:spPr>
          <a:xfrm>
            <a:off x="1305488" y="1960850"/>
            <a:ext cx="54864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9"/>
          <p:cNvSpPr>
            <a:spLocks noGrp="1"/>
          </p:cNvSpPr>
          <p:nvPr>
            <p:ph type="pic" idx="2"/>
          </p:nvPr>
        </p:nvSpPr>
        <p:spPr>
          <a:xfrm>
            <a:off x="10473813" y="2772200"/>
            <a:ext cx="5486400" cy="4114800"/>
          </a:xfrm>
          <a:prstGeom prst="rect">
            <a:avLst/>
          </a:prstGeom>
          <a:noFill/>
          <a:ln>
            <a:noFill/>
          </a:ln>
        </p:spPr>
      </p:sp>
      <p:sp>
        <p:nvSpPr>
          <p:cNvPr id="31" name="Google Shape;31;p9"/>
          <p:cNvSpPr txBox="1">
            <a:spLocks noGrp="1"/>
          </p:cNvSpPr>
          <p:nvPr>
            <p:ph type="body" idx="1"/>
          </p:nvPr>
        </p:nvSpPr>
        <p:spPr>
          <a:xfrm>
            <a:off x="1305488" y="3988013"/>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13275" y="1694100"/>
            <a:ext cx="126072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Alfa Slab One"/>
              <a:buNone/>
              <a:defRPr sz="4400" i="0" u="none" strike="noStrike" cap="none">
                <a:solidFill>
                  <a:schemeClr val="dk1"/>
                </a:solidFill>
                <a:latin typeface="Alfa Slab One"/>
                <a:ea typeface="Alfa Slab One"/>
                <a:cs typeface="Alfa Slab One"/>
                <a:sym typeface="Alfa Slab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3839050" y="339925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legreya"/>
              <a:buChar char="•"/>
              <a:defRPr sz="3200" i="0" u="none" strike="noStrike" cap="none">
                <a:solidFill>
                  <a:schemeClr val="dk1"/>
                </a:solidFill>
                <a:latin typeface="Alegreya"/>
                <a:ea typeface="Alegreya"/>
                <a:cs typeface="Alegreya"/>
                <a:sym typeface="Alegreya"/>
              </a:defRPr>
            </a:lvl1pPr>
            <a:lvl2pPr marL="914400" marR="0" lvl="1" indent="-406400" algn="l" rtl="0">
              <a:spcBef>
                <a:spcPts val="560"/>
              </a:spcBef>
              <a:spcAft>
                <a:spcPts val="0"/>
              </a:spcAft>
              <a:buClr>
                <a:schemeClr val="dk1"/>
              </a:buClr>
              <a:buSzPts val="2800"/>
              <a:buFont typeface="Alegreya"/>
              <a:buChar char="–"/>
              <a:defRPr sz="2800" i="0" u="none" strike="noStrike" cap="none">
                <a:solidFill>
                  <a:schemeClr val="dk1"/>
                </a:solidFill>
                <a:latin typeface="Alegreya"/>
                <a:ea typeface="Alegreya"/>
                <a:cs typeface="Alegreya"/>
                <a:sym typeface="Alegreya"/>
              </a:defRPr>
            </a:lvl2pPr>
            <a:lvl3pPr marL="1371600" marR="0" lvl="2" indent="-381000" algn="l" rtl="0">
              <a:spcBef>
                <a:spcPts val="480"/>
              </a:spcBef>
              <a:spcAft>
                <a:spcPts val="0"/>
              </a:spcAft>
              <a:buClr>
                <a:schemeClr val="dk1"/>
              </a:buClr>
              <a:buSzPts val="2400"/>
              <a:buFont typeface="Alegreya"/>
              <a:buChar char="•"/>
              <a:defRPr sz="2400" i="0" u="none" strike="noStrike" cap="none">
                <a:solidFill>
                  <a:schemeClr val="dk1"/>
                </a:solidFill>
                <a:latin typeface="Alegreya"/>
                <a:ea typeface="Alegreya"/>
                <a:cs typeface="Alegreya"/>
                <a:sym typeface="Alegreya"/>
              </a:defRPr>
            </a:lvl3pPr>
            <a:lvl4pPr marL="1828800" marR="0" lvl="3"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4pPr>
            <a:lvl5pPr marL="2286000" marR="0" lvl="4"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5pPr>
            <a:lvl6pPr marL="2743200" marR="0" lvl="5"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6pPr>
            <a:lvl7pPr marL="3200400" marR="0" lvl="6"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7pPr>
            <a:lvl8pPr marL="3657600" marR="0" lvl="7"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8pPr>
            <a:lvl9pPr marL="4114800" marR="0" lvl="8" indent="-355600" algn="l" rtl="0">
              <a:spcBef>
                <a:spcPts val="400"/>
              </a:spcBef>
              <a:spcAft>
                <a:spcPts val="0"/>
              </a:spcAft>
              <a:buClr>
                <a:schemeClr val="dk1"/>
              </a:buClr>
              <a:buSzPts val="2000"/>
              <a:buFont typeface="Alegreya"/>
              <a:buChar char="•"/>
              <a:defRPr sz="2000" i="0" u="none" strike="noStrike" cap="none">
                <a:solidFill>
                  <a:schemeClr val="dk1"/>
                </a:solidFill>
                <a:latin typeface="Alegreya"/>
                <a:ea typeface="Alegreya"/>
                <a:cs typeface="Alegreya"/>
                <a:sym typeface="Alegrey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8.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video" Target="https://www.youtube.com/embed/xU7dkEwdlc0?list=PLAl-NcXT4JjrTmu2yR6H8CIJtusMD7gc9" TargetMode="External"/><Relationship Id="rId5" Type="http://schemas.openxmlformats.org/officeDocument/2006/relationships/image" Target="../media/image29.jpe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video" Target="https://www.youtube.com/embed/oqh-v6hqUFc?list=PLAl-NcXT4JjrTmu2yR6H8CIJtusMD7gc9" TargetMode="External"/><Relationship Id="rId5" Type="http://schemas.openxmlformats.org/officeDocument/2006/relationships/image" Target="../media/image30.jpe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0.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35"/>
        <p:cNvGrpSpPr/>
        <p:nvPr/>
      </p:nvGrpSpPr>
      <p:grpSpPr>
        <a:xfrm>
          <a:off x="0" y="0"/>
          <a:ext cx="0" cy="0"/>
          <a:chOff x="0" y="0"/>
          <a:chExt cx="0" cy="0"/>
        </a:xfrm>
      </p:grpSpPr>
      <p:grpSp>
        <p:nvGrpSpPr>
          <p:cNvPr id="36" name="Google Shape;36;p10"/>
          <p:cNvGrpSpPr/>
          <p:nvPr/>
        </p:nvGrpSpPr>
        <p:grpSpPr>
          <a:xfrm>
            <a:off x="342353" y="102781"/>
            <a:ext cx="17603408" cy="9900675"/>
            <a:chOff x="0" y="-47625"/>
            <a:chExt cx="4636258" cy="2607568"/>
          </a:xfrm>
        </p:grpSpPr>
        <p:sp>
          <p:nvSpPr>
            <p:cNvPr id="37" name="Google Shape;37;p10"/>
            <p:cNvSpPr/>
            <p:nvPr/>
          </p:nvSpPr>
          <p:spPr>
            <a:xfrm>
              <a:off x="0" y="0"/>
              <a:ext cx="4636258" cy="2559943"/>
            </a:xfrm>
            <a:custGeom>
              <a:avLst/>
              <a:gdLst/>
              <a:ahLst/>
              <a:cxnLst/>
              <a:rect l="l" t="t" r="r" b="b"/>
              <a:pathLst>
                <a:path w="4636258" h="2559943" extrusionOk="0">
                  <a:moveTo>
                    <a:pt x="0" y="0"/>
                  </a:moveTo>
                  <a:lnTo>
                    <a:pt x="4636258" y="0"/>
                  </a:lnTo>
                  <a:lnTo>
                    <a:pt x="4636258" y="2559943"/>
                  </a:lnTo>
                  <a:lnTo>
                    <a:pt x="0" y="2559943"/>
                  </a:lnTo>
                  <a:close/>
                </a:path>
              </a:pathLst>
            </a:custGeom>
            <a:solidFill>
              <a:srgbClr val="F1E6B8"/>
            </a:solidFill>
            <a:ln>
              <a:noFill/>
            </a:ln>
          </p:spPr>
        </p:sp>
        <p:sp>
          <p:nvSpPr>
            <p:cNvPr id="38" name="Google Shape;38;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 name="Google Shape;39;p10"/>
          <p:cNvGrpSpPr/>
          <p:nvPr/>
        </p:nvGrpSpPr>
        <p:grpSpPr>
          <a:xfrm>
            <a:off x="1241289" y="1435252"/>
            <a:ext cx="9365118" cy="5125971"/>
            <a:chOff x="0" y="-47625"/>
            <a:chExt cx="2466517" cy="1350041"/>
          </a:xfrm>
        </p:grpSpPr>
        <p:sp>
          <p:nvSpPr>
            <p:cNvPr id="40" name="Google Shape;40;p10"/>
            <p:cNvSpPr/>
            <p:nvPr/>
          </p:nvSpPr>
          <p:spPr>
            <a:xfrm>
              <a:off x="0" y="0"/>
              <a:ext cx="2466517" cy="1302416"/>
            </a:xfrm>
            <a:custGeom>
              <a:avLst/>
              <a:gdLst/>
              <a:ahLst/>
              <a:cxnLst/>
              <a:rect l="l" t="t" r="r" b="b"/>
              <a:pathLst>
                <a:path w="2466517" h="1302416" extrusionOk="0">
                  <a:moveTo>
                    <a:pt x="42161" y="0"/>
                  </a:moveTo>
                  <a:lnTo>
                    <a:pt x="2424356" y="0"/>
                  </a:lnTo>
                  <a:cubicBezTo>
                    <a:pt x="2435537" y="0"/>
                    <a:pt x="2446261" y="4442"/>
                    <a:pt x="2454168" y="12349"/>
                  </a:cubicBezTo>
                  <a:cubicBezTo>
                    <a:pt x="2462075" y="20255"/>
                    <a:pt x="2466517" y="30979"/>
                    <a:pt x="2466517" y="42161"/>
                  </a:cubicBezTo>
                  <a:lnTo>
                    <a:pt x="2466517" y="1260256"/>
                  </a:lnTo>
                  <a:cubicBezTo>
                    <a:pt x="2466517" y="1283540"/>
                    <a:pt x="2447641" y="1302416"/>
                    <a:pt x="2424356" y="1302416"/>
                  </a:cubicBezTo>
                  <a:lnTo>
                    <a:pt x="42161" y="1302416"/>
                  </a:lnTo>
                  <a:cubicBezTo>
                    <a:pt x="18876" y="1302416"/>
                    <a:pt x="0" y="1283540"/>
                    <a:pt x="0" y="1260256"/>
                  </a:cubicBezTo>
                  <a:lnTo>
                    <a:pt x="0" y="42161"/>
                  </a:lnTo>
                  <a:cubicBezTo>
                    <a:pt x="0" y="18876"/>
                    <a:pt x="18876" y="0"/>
                    <a:pt x="42161" y="0"/>
                  </a:cubicBezTo>
                  <a:close/>
                </a:path>
              </a:pathLst>
            </a:custGeom>
            <a:solidFill>
              <a:srgbClr val="F1EFDB"/>
            </a:solidFill>
            <a:ln w="66675" cap="rnd" cmpd="sng">
              <a:solidFill>
                <a:srgbClr val="2A24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 name="Google Shape;42;p10"/>
          <p:cNvGrpSpPr/>
          <p:nvPr/>
        </p:nvGrpSpPr>
        <p:grpSpPr>
          <a:xfrm>
            <a:off x="5624679" y="6816176"/>
            <a:ext cx="4218453" cy="3266924"/>
            <a:chOff x="0" y="-47625"/>
            <a:chExt cx="1111033" cy="860425"/>
          </a:xfrm>
        </p:grpSpPr>
        <p:sp>
          <p:nvSpPr>
            <p:cNvPr id="43" name="Google Shape;43;p10"/>
            <p:cNvSpPr/>
            <p:nvPr/>
          </p:nvSpPr>
          <p:spPr>
            <a:xfrm>
              <a:off x="0" y="0"/>
              <a:ext cx="1111033" cy="298886"/>
            </a:xfrm>
            <a:custGeom>
              <a:avLst/>
              <a:gdLst/>
              <a:ahLst/>
              <a:cxnLst/>
              <a:rect l="l" t="t" r="r" b="b"/>
              <a:pathLst>
                <a:path w="1111033" h="298886" extrusionOk="0">
                  <a:moveTo>
                    <a:pt x="93598" y="0"/>
                  </a:moveTo>
                  <a:lnTo>
                    <a:pt x="1017435" y="0"/>
                  </a:lnTo>
                  <a:cubicBezTo>
                    <a:pt x="1042259" y="0"/>
                    <a:pt x="1066066" y="9861"/>
                    <a:pt x="1083619" y="27414"/>
                  </a:cubicBezTo>
                  <a:cubicBezTo>
                    <a:pt x="1101172" y="44967"/>
                    <a:pt x="1111033" y="68774"/>
                    <a:pt x="1111033" y="93598"/>
                  </a:cubicBezTo>
                  <a:lnTo>
                    <a:pt x="1111033" y="205288"/>
                  </a:lnTo>
                  <a:cubicBezTo>
                    <a:pt x="1111033" y="230112"/>
                    <a:pt x="1101172" y="253919"/>
                    <a:pt x="1083619" y="271472"/>
                  </a:cubicBezTo>
                  <a:cubicBezTo>
                    <a:pt x="1066066" y="289025"/>
                    <a:pt x="1042259" y="298886"/>
                    <a:pt x="1017435" y="298886"/>
                  </a:cubicBezTo>
                  <a:lnTo>
                    <a:pt x="93598" y="298886"/>
                  </a:lnTo>
                  <a:cubicBezTo>
                    <a:pt x="68774" y="298886"/>
                    <a:pt x="44967" y="289025"/>
                    <a:pt x="27414" y="271472"/>
                  </a:cubicBezTo>
                  <a:cubicBezTo>
                    <a:pt x="9861" y="253919"/>
                    <a:pt x="0" y="230112"/>
                    <a:pt x="0" y="205288"/>
                  </a:cubicBezTo>
                  <a:lnTo>
                    <a:pt x="0" y="93598"/>
                  </a:lnTo>
                  <a:cubicBezTo>
                    <a:pt x="0" y="68774"/>
                    <a:pt x="9861" y="44967"/>
                    <a:pt x="27414" y="27414"/>
                  </a:cubicBezTo>
                  <a:cubicBezTo>
                    <a:pt x="44967" y="9861"/>
                    <a:pt x="68774" y="0"/>
                    <a:pt x="93598"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5" name="Google Shape;45;p10"/>
          <p:cNvSpPr/>
          <p:nvPr/>
        </p:nvSpPr>
        <p:spPr>
          <a:xfrm>
            <a:off x="-6160715" y="3415014"/>
            <a:ext cx="11935453" cy="9175379"/>
          </a:xfrm>
          <a:custGeom>
            <a:avLst/>
            <a:gdLst/>
            <a:ahLst/>
            <a:cxnLst/>
            <a:rect l="l" t="t" r="r" b="b"/>
            <a:pathLst>
              <a:path w="11935453" h="9175379" extrusionOk="0">
                <a:moveTo>
                  <a:pt x="0" y="0"/>
                </a:moveTo>
                <a:lnTo>
                  <a:pt x="11935453" y="0"/>
                </a:lnTo>
                <a:lnTo>
                  <a:pt x="11935453" y="9175380"/>
                </a:lnTo>
                <a:lnTo>
                  <a:pt x="0" y="9175380"/>
                </a:lnTo>
                <a:lnTo>
                  <a:pt x="0" y="0"/>
                </a:lnTo>
                <a:close/>
              </a:path>
            </a:pathLst>
          </a:custGeom>
          <a:blipFill rotWithShape="1">
            <a:blip r:embed="rId3">
              <a:alphaModFix/>
            </a:blip>
            <a:stretch>
              <a:fillRect/>
            </a:stretch>
          </a:blipFill>
          <a:ln>
            <a:noFill/>
          </a:ln>
        </p:spPr>
      </p:sp>
      <p:sp>
        <p:nvSpPr>
          <p:cNvPr id="46" name="Google Shape;46;p10"/>
          <p:cNvSpPr txBox="1"/>
          <p:nvPr/>
        </p:nvSpPr>
        <p:spPr>
          <a:xfrm>
            <a:off x="1241294" y="2010691"/>
            <a:ext cx="9263700" cy="4431983"/>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800" b="0" i="0" u="none" strike="noStrike" cap="none" dirty="0">
                <a:solidFill>
                  <a:srgbClr val="07687F"/>
                </a:solidFill>
                <a:latin typeface="Alfa Slab One"/>
                <a:ea typeface="Alfa Slab One"/>
                <a:cs typeface="Alfa Slab One"/>
                <a:sym typeface="Alfa Slab One"/>
              </a:rPr>
              <a:t>DISPOZITIV ROBOTIC </a:t>
            </a:r>
          </a:p>
          <a:p>
            <a:pPr marL="0" marR="0" lvl="0" indent="0" algn="ctr" rtl="0">
              <a:lnSpc>
                <a:spcPct val="100000"/>
              </a:lnSpc>
              <a:spcBef>
                <a:spcPts val="0"/>
              </a:spcBef>
              <a:spcAft>
                <a:spcPts val="0"/>
              </a:spcAft>
              <a:buNone/>
            </a:pPr>
            <a:r>
              <a:rPr lang="en-US" sz="4800" b="0" i="0" u="none" strike="noStrike" cap="none" dirty="0">
                <a:solidFill>
                  <a:srgbClr val="07687F"/>
                </a:solidFill>
                <a:latin typeface="Alfa Slab One"/>
                <a:ea typeface="Alfa Slab One"/>
                <a:cs typeface="Alfa Slab One"/>
                <a:sym typeface="Alfa Slab One"/>
              </a:rPr>
              <a:t>CU</a:t>
            </a:r>
          </a:p>
          <a:p>
            <a:pPr marL="0" marR="0" lvl="0" indent="0" algn="ctr" rtl="0">
              <a:lnSpc>
                <a:spcPct val="100000"/>
              </a:lnSpc>
              <a:spcBef>
                <a:spcPts val="0"/>
              </a:spcBef>
              <a:spcAft>
                <a:spcPts val="0"/>
              </a:spcAft>
              <a:buNone/>
            </a:pPr>
            <a:r>
              <a:rPr lang="en-US" sz="4800" b="0" i="0" u="none" strike="noStrike" cap="none" dirty="0">
                <a:solidFill>
                  <a:srgbClr val="07687F"/>
                </a:solidFill>
                <a:latin typeface="Alfa Slab One"/>
                <a:ea typeface="Alfa Slab One"/>
                <a:cs typeface="Alfa Slab One"/>
                <a:sym typeface="Alfa Slab One"/>
              </a:rPr>
              <a:t>DETECȚIE AUTOMATĂ </a:t>
            </a:r>
          </a:p>
          <a:p>
            <a:pPr marL="0" marR="0" lvl="0" indent="0" algn="ctr" rtl="0">
              <a:lnSpc>
                <a:spcPct val="100000"/>
              </a:lnSpc>
              <a:spcBef>
                <a:spcPts val="0"/>
              </a:spcBef>
              <a:spcAft>
                <a:spcPts val="0"/>
              </a:spcAft>
              <a:buNone/>
            </a:pPr>
            <a:r>
              <a:rPr lang="en-US" sz="4800" b="0" i="0" u="none" strike="noStrike" cap="none" dirty="0">
                <a:solidFill>
                  <a:srgbClr val="07687F"/>
                </a:solidFill>
                <a:latin typeface="Alfa Slab One"/>
                <a:ea typeface="Alfa Slab One"/>
                <a:cs typeface="Alfa Slab One"/>
                <a:sym typeface="Alfa Slab One"/>
              </a:rPr>
              <a:t>A</a:t>
            </a:r>
          </a:p>
          <a:p>
            <a:pPr marL="0" marR="0" lvl="0" indent="0" algn="ctr" rtl="0">
              <a:lnSpc>
                <a:spcPct val="100000"/>
              </a:lnSpc>
              <a:spcBef>
                <a:spcPts val="0"/>
              </a:spcBef>
              <a:spcAft>
                <a:spcPts val="0"/>
              </a:spcAft>
              <a:buNone/>
            </a:pPr>
            <a:r>
              <a:rPr lang="en-US" sz="4800" b="0" i="0" u="none" strike="noStrike" cap="none" dirty="0">
                <a:solidFill>
                  <a:srgbClr val="07687F"/>
                </a:solidFill>
                <a:latin typeface="Alfa Slab One"/>
                <a:ea typeface="Alfa Slab One"/>
                <a:cs typeface="Alfa Slab One"/>
                <a:sym typeface="Alfa Slab One"/>
              </a:rPr>
              <a:t>INDICATOARELOR RUTIERE</a:t>
            </a:r>
            <a:endParaRPr lang="en-US" sz="4800" dirty="0"/>
          </a:p>
        </p:txBody>
      </p:sp>
      <p:sp>
        <p:nvSpPr>
          <p:cNvPr id="47" name="Google Shape;47;p10"/>
          <p:cNvSpPr/>
          <p:nvPr/>
        </p:nvSpPr>
        <p:spPr>
          <a:xfrm rot="7722511">
            <a:off x="15201001" y="-321894"/>
            <a:ext cx="5489292" cy="2701189"/>
          </a:xfrm>
          <a:custGeom>
            <a:avLst/>
            <a:gdLst/>
            <a:ahLst/>
            <a:cxnLst/>
            <a:rect l="l" t="t" r="r" b="b"/>
            <a:pathLst>
              <a:path w="5489292" h="2701189" extrusionOk="0">
                <a:moveTo>
                  <a:pt x="0" y="0"/>
                </a:moveTo>
                <a:lnTo>
                  <a:pt x="5489292" y="0"/>
                </a:lnTo>
                <a:lnTo>
                  <a:pt x="5489292" y="2701188"/>
                </a:lnTo>
                <a:lnTo>
                  <a:pt x="0" y="2701188"/>
                </a:lnTo>
                <a:lnTo>
                  <a:pt x="0" y="0"/>
                </a:lnTo>
                <a:close/>
              </a:path>
            </a:pathLst>
          </a:custGeom>
          <a:blipFill rotWithShape="1">
            <a:blip r:embed="rId4">
              <a:alphaModFix/>
            </a:blip>
            <a:stretch>
              <a:fillRect/>
            </a:stretch>
          </a:blipFill>
          <a:ln>
            <a:noFill/>
          </a:ln>
        </p:spPr>
      </p:sp>
      <p:sp>
        <p:nvSpPr>
          <p:cNvPr id="48" name="Google Shape;48;p10"/>
          <p:cNvSpPr/>
          <p:nvPr/>
        </p:nvSpPr>
        <p:spPr>
          <a:xfrm>
            <a:off x="11454069" y="1252131"/>
            <a:ext cx="4557141" cy="8229600"/>
          </a:xfrm>
          <a:custGeom>
            <a:avLst/>
            <a:gdLst/>
            <a:ahLst/>
            <a:cxnLst/>
            <a:rect l="l" t="t" r="r" b="b"/>
            <a:pathLst>
              <a:path w="4557141" h="8229600" extrusionOk="0">
                <a:moveTo>
                  <a:pt x="0" y="0"/>
                </a:moveTo>
                <a:lnTo>
                  <a:pt x="4557141" y="0"/>
                </a:lnTo>
                <a:lnTo>
                  <a:pt x="4557141" y="8229600"/>
                </a:lnTo>
                <a:lnTo>
                  <a:pt x="0" y="8229600"/>
                </a:lnTo>
                <a:lnTo>
                  <a:pt x="0" y="0"/>
                </a:lnTo>
                <a:close/>
              </a:path>
            </a:pathLst>
          </a:custGeom>
          <a:blipFill rotWithShape="1">
            <a:blip r:embed="rId5">
              <a:alphaModFix/>
            </a:blip>
            <a:stretch>
              <a:fillRect/>
            </a:stretch>
          </a:blipFill>
          <a:ln>
            <a:noFill/>
          </a:ln>
        </p:spPr>
      </p:sp>
      <p:sp>
        <p:nvSpPr>
          <p:cNvPr id="49" name="Google Shape;49;p10"/>
          <p:cNvSpPr/>
          <p:nvPr/>
        </p:nvSpPr>
        <p:spPr>
          <a:xfrm>
            <a:off x="2097426" y="888184"/>
            <a:ext cx="3113991" cy="727895"/>
          </a:xfrm>
          <a:custGeom>
            <a:avLst/>
            <a:gdLst/>
            <a:ahLst/>
            <a:cxnLst/>
            <a:rect l="l" t="t" r="r" b="b"/>
            <a:pathLst>
              <a:path w="3113991" h="727895" extrusionOk="0">
                <a:moveTo>
                  <a:pt x="0" y="0"/>
                </a:moveTo>
                <a:lnTo>
                  <a:pt x="3113991" y="0"/>
                </a:lnTo>
                <a:lnTo>
                  <a:pt x="3113991" y="727895"/>
                </a:lnTo>
                <a:lnTo>
                  <a:pt x="0" y="727895"/>
                </a:lnTo>
                <a:lnTo>
                  <a:pt x="0" y="0"/>
                </a:lnTo>
                <a:close/>
              </a:path>
            </a:pathLst>
          </a:custGeom>
          <a:blipFill rotWithShape="1">
            <a:blip r:embed="rId6">
              <a:alphaModFix/>
            </a:blip>
            <a:stretch>
              <a:fillRect/>
            </a:stretch>
          </a:blipFill>
          <a:ln>
            <a:noFill/>
          </a:ln>
        </p:spPr>
      </p:sp>
      <p:sp>
        <p:nvSpPr>
          <p:cNvPr id="50" name="Google Shape;50;p10"/>
          <p:cNvSpPr txBox="1"/>
          <p:nvPr/>
        </p:nvSpPr>
        <p:spPr>
          <a:xfrm>
            <a:off x="6005168" y="6997004"/>
            <a:ext cx="3457500" cy="301621"/>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None/>
            </a:pPr>
            <a:endParaRPr dirty="0"/>
          </a:p>
        </p:txBody>
      </p:sp>
      <p:grpSp>
        <p:nvGrpSpPr>
          <p:cNvPr id="51" name="Google Shape;51;p10"/>
          <p:cNvGrpSpPr/>
          <p:nvPr/>
        </p:nvGrpSpPr>
        <p:grpSpPr>
          <a:xfrm>
            <a:off x="6318276" y="6561191"/>
            <a:ext cx="2936734" cy="435812"/>
            <a:chOff x="1" y="0"/>
            <a:chExt cx="3915645" cy="581082"/>
          </a:xfrm>
        </p:grpSpPr>
        <p:sp>
          <p:nvSpPr>
            <p:cNvPr id="52" name="Google Shape;52;p10"/>
            <p:cNvSpPr/>
            <p:nvPr/>
          </p:nvSpPr>
          <p:spPr>
            <a:xfrm rot="-5400000">
              <a:off x="378908" y="-378908"/>
              <a:ext cx="581082" cy="1338897"/>
            </a:xfrm>
            <a:custGeom>
              <a:avLst/>
              <a:gdLst/>
              <a:ahLst/>
              <a:cxnLst/>
              <a:rect l="l" t="t" r="r" b="b"/>
              <a:pathLst>
                <a:path w="581082" h="1338897" extrusionOk="0">
                  <a:moveTo>
                    <a:pt x="0" y="0"/>
                  </a:moveTo>
                  <a:lnTo>
                    <a:pt x="581081" y="0"/>
                  </a:lnTo>
                  <a:lnTo>
                    <a:pt x="581081" y="1338897"/>
                  </a:lnTo>
                  <a:lnTo>
                    <a:pt x="0" y="1338897"/>
                  </a:lnTo>
                  <a:lnTo>
                    <a:pt x="0" y="0"/>
                  </a:lnTo>
                  <a:close/>
                </a:path>
              </a:pathLst>
            </a:custGeom>
            <a:blipFill rotWithShape="1">
              <a:blip r:embed="rId7">
                <a:alphaModFix/>
              </a:blip>
              <a:stretch>
                <a:fillRect l="-382532"/>
              </a:stretch>
            </a:blipFill>
            <a:ln>
              <a:noFill/>
            </a:ln>
          </p:spPr>
        </p:sp>
        <p:sp>
          <p:nvSpPr>
            <p:cNvPr id="53" name="Google Shape;53;p10"/>
            <p:cNvSpPr/>
            <p:nvPr/>
          </p:nvSpPr>
          <p:spPr>
            <a:xfrm rot="-5400000">
              <a:off x="2955656" y="-378908"/>
              <a:ext cx="581082" cy="1338897"/>
            </a:xfrm>
            <a:custGeom>
              <a:avLst/>
              <a:gdLst/>
              <a:ahLst/>
              <a:cxnLst/>
              <a:rect l="l" t="t" r="r" b="b"/>
              <a:pathLst>
                <a:path w="581082" h="1338897" extrusionOk="0">
                  <a:moveTo>
                    <a:pt x="0" y="0"/>
                  </a:moveTo>
                  <a:lnTo>
                    <a:pt x="581081" y="0"/>
                  </a:lnTo>
                  <a:lnTo>
                    <a:pt x="581081" y="1338897"/>
                  </a:lnTo>
                  <a:lnTo>
                    <a:pt x="0" y="1338897"/>
                  </a:lnTo>
                  <a:lnTo>
                    <a:pt x="0" y="0"/>
                  </a:lnTo>
                  <a:close/>
                </a:path>
              </a:pathLst>
            </a:custGeom>
            <a:blipFill rotWithShape="1">
              <a:blip r:embed="rId7">
                <a:alphaModFix/>
              </a:blip>
              <a:stretch>
                <a:fillRect l="-382532"/>
              </a:stretch>
            </a:blipFill>
            <a:ln>
              <a:noFill/>
            </a:ln>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9" name="Google Shape;59;p11"/>
          <p:cNvSpPr/>
          <p:nvPr/>
        </p:nvSpPr>
        <p:spPr>
          <a:xfrm>
            <a:off x="1797230" y="2617806"/>
            <a:ext cx="14836782" cy="6778574"/>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11"/>
          <p:cNvSpPr txBox="1"/>
          <p:nvPr/>
        </p:nvSpPr>
        <p:spPr>
          <a:xfrm>
            <a:off x="1133036" y="1133704"/>
            <a:ext cx="16354153" cy="99719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5400" b="0" i="0" u="none" strike="noStrike" cap="none" dirty="0">
                <a:solidFill>
                  <a:srgbClr val="07687F"/>
                </a:solidFill>
                <a:latin typeface="Alfa Slab One"/>
                <a:ea typeface="Alfa Slab One"/>
                <a:cs typeface="Alfa Slab One"/>
                <a:sym typeface="Alfa Slab One"/>
              </a:rPr>
              <a:t>Construcția Semafoarelor și a Indicatoarelor</a:t>
            </a:r>
            <a:endParaRPr lang="ro-RO" sz="1000" dirty="0"/>
          </a:p>
        </p:txBody>
      </p:sp>
      <p:sp>
        <p:nvSpPr>
          <p:cNvPr id="83" name="Google Shape;83;p11"/>
          <p:cNvSpPr/>
          <p:nvPr/>
        </p:nvSpPr>
        <p:spPr>
          <a:xfrm rot="-874834">
            <a:off x="-11814862" y="8850100"/>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dpi="0" rotWithShape="1">
            <a:blip r:embed="rId3"/>
            <a:srcRect/>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pic>
        <p:nvPicPr>
          <p:cNvPr id="6" name="Picture 5">
            <a:extLst>
              <a:ext uri="{FF2B5EF4-FFF2-40B4-BE49-F238E27FC236}">
                <a16:creationId xmlns:a16="http://schemas.microsoft.com/office/drawing/2014/main" id="{ACAFE802-70A5-828D-0F7E-2C2972F21241}"/>
              </a:ext>
            </a:extLst>
          </p:cNvPr>
          <p:cNvPicPr>
            <a:picLocks noChangeAspect="1"/>
          </p:cNvPicPr>
          <p:nvPr/>
        </p:nvPicPr>
        <p:blipFill>
          <a:blip r:embed="rId6"/>
          <a:stretch>
            <a:fillRect/>
          </a:stretch>
        </p:blipFill>
        <p:spPr>
          <a:xfrm>
            <a:off x="5346791" y="4885899"/>
            <a:ext cx="2581630" cy="4396982"/>
          </a:xfrm>
          <a:prstGeom prst="rect">
            <a:avLst/>
          </a:prstGeom>
        </p:spPr>
      </p:pic>
      <p:pic>
        <p:nvPicPr>
          <p:cNvPr id="9" name="Picture 8">
            <a:extLst>
              <a:ext uri="{FF2B5EF4-FFF2-40B4-BE49-F238E27FC236}">
                <a16:creationId xmlns:a16="http://schemas.microsoft.com/office/drawing/2014/main" id="{3900D370-F5FA-A994-00BE-EFC38726AE79}"/>
              </a:ext>
            </a:extLst>
          </p:cNvPr>
          <p:cNvPicPr>
            <a:picLocks noChangeAspect="1"/>
          </p:cNvPicPr>
          <p:nvPr/>
        </p:nvPicPr>
        <p:blipFill>
          <a:blip r:embed="rId7"/>
          <a:stretch>
            <a:fillRect/>
          </a:stretch>
        </p:blipFill>
        <p:spPr>
          <a:xfrm>
            <a:off x="1214307" y="2744124"/>
            <a:ext cx="5749126" cy="4311845"/>
          </a:xfrm>
          <a:prstGeom prst="rect">
            <a:avLst/>
          </a:prstGeom>
        </p:spPr>
      </p:pic>
      <p:pic>
        <p:nvPicPr>
          <p:cNvPr id="15" name="Picture 14">
            <a:extLst>
              <a:ext uri="{FF2B5EF4-FFF2-40B4-BE49-F238E27FC236}">
                <a16:creationId xmlns:a16="http://schemas.microsoft.com/office/drawing/2014/main" id="{5F99F609-A917-E3A9-C30E-AAAE79CE0035}"/>
              </a:ext>
            </a:extLst>
          </p:cNvPr>
          <p:cNvPicPr>
            <a:picLocks noChangeAspect="1"/>
          </p:cNvPicPr>
          <p:nvPr/>
        </p:nvPicPr>
        <p:blipFill>
          <a:blip r:embed="rId8"/>
          <a:stretch>
            <a:fillRect/>
          </a:stretch>
        </p:blipFill>
        <p:spPr>
          <a:xfrm>
            <a:off x="7826391" y="3134340"/>
            <a:ext cx="7274384" cy="5747825"/>
          </a:xfrm>
          <a:prstGeom prst="rect">
            <a:avLst/>
          </a:prstGeom>
        </p:spPr>
      </p:pic>
    </p:spTree>
    <p:extLst>
      <p:ext uri="{BB962C8B-B14F-4D97-AF65-F5344CB8AC3E}">
        <p14:creationId xmlns:p14="http://schemas.microsoft.com/office/powerpoint/2010/main" val="291362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377"/>
        <p:cNvGrpSpPr/>
        <p:nvPr/>
      </p:nvGrpSpPr>
      <p:grpSpPr>
        <a:xfrm>
          <a:off x="0" y="0"/>
          <a:ext cx="0" cy="0"/>
          <a:chOff x="0" y="0"/>
          <a:chExt cx="0" cy="0"/>
        </a:xfrm>
      </p:grpSpPr>
      <p:grpSp>
        <p:nvGrpSpPr>
          <p:cNvPr id="378" name="Google Shape;378;p23"/>
          <p:cNvGrpSpPr/>
          <p:nvPr/>
        </p:nvGrpSpPr>
        <p:grpSpPr>
          <a:xfrm>
            <a:off x="292336" y="67420"/>
            <a:ext cx="17703329" cy="9971335"/>
            <a:chOff x="0" y="-47625"/>
            <a:chExt cx="4662605" cy="2626195"/>
          </a:xfrm>
        </p:grpSpPr>
        <p:sp>
          <p:nvSpPr>
            <p:cNvPr id="379" name="Google Shape;379;p23"/>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81" name="Google Shape;381;p23"/>
          <p:cNvGrpSpPr/>
          <p:nvPr/>
        </p:nvGrpSpPr>
        <p:grpSpPr>
          <a:xfrm>
            <a:off x="1028700" y="2132327"/>
            <a:ext cx="9412121" cy="6079223"/>
            <a:chOff x="0" y="-47625"/>
            <a:chExt cx="1682530" cy="1086734"/>
          </a:xfrm>
        </p:grpSpPr>
        <p:sp>
          <p:nvSpPr>
            <p:cNvPr id="382" name="Google Shape;382;p23"/>
            <p:cNvSpPr/>
            <p:nvPr/>
          </p:nvSpPr>
          <p:spPr>
            <a:xfrm>
              <a:off x="0" y="0"/>
              <a:ext cx="1682530" cy="1039109"/>
            </a:xfrm>
            <a:custGeom>
              <a:avLst/>
              <a:gdLst/>
              <a:ahLst/>
              <a:cxnLst/>
              <a:rect l="l" t="t" r="r" b="b"/>
              <a:pathLst>
                <a:path w="1682530" h="1039109" extrusionOk="0">
                  <a:moveTo>
                    <a:pt x="41950" y="0"/>
                  </a:moveTo>
                  <a:lnTo>
                    <a:pt x="1640580" y="0"/>
                  </a:lnTo>
                  <a:cubicBezTo>
                    <a:pt x="1663749" y="0"/>
                    <a:pt x="1682530" y="18782"/>
                    <a:pt x="1682530" y="41950"/>
                  </a:cubicBezTo>
                  <a:lnTo>
                    <a:pt x="1682530" y="997159"/>
                  </a:lnTo>
                  <a:cubicBezTo>
                    <a:pt x="1682530" y="1020328"/>
                    <a:pt x="1663749" y="1039109"/>
                    <a:pt x="1640580" y="1039109"/>
                  </a:cubicBezTo>
                  <a:lnTo>
                    <a:pt x="41950" y="1039109"/>
                  </a:lnTo>
                  <a:cubicBezTo>
                    <a:pt x="18782" y="1039109"/>
                    <a:pt x="0" y="1020328"/>
                    <a:pt x="0" y="997159"/>
                  </a:cubicBezTo>
                  <a:lnTo>
                    <a:pt x="0" y="41950"/>
                  </a:lnTo>
                  <a:cubicBezTo>
                    <a:pt x="0" y="18782"/>
                    <a:pt x="18782" y="0"/>
                    <a:pt x="41950"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84" name="Google Shape;384;p23"/>
          <p:cNvSpPr/>
          <p:nvPr/>
        </p:nvSpPr>
        <p:spPr>
          <a:xfrm rot="-2112399">
            <a:off x="-5809154" y="4568182"/>
            <a:ext cx="9953705" cy="7651911"/>
          </a:xfrm>
          <a:custGeom>
            <a:avLst/>
            <a:gdLst/>
            <a:ahLst/>
            <a:cxnLst/>
            <a:rect l="l" t="t" r="r" b="b"/>
            <a:pathLst>
              <a:path w="9953705" h="7651911" extrusionOk="0">
                <a:moveTo>
                  <a:pt x="0" y="0"/>
                </a:moveTo>
                <a:lnTo>
                  <a:pt x="9953705" y="0"/>
                </a:lnTo>
                <a:lnTo>
                  <a:pt x="9953705" y="7651911"/>
                </a:lnTo>
                <a:lnTo>
                  <a:pt x="0" y="7651911"/>
                </a:lnTo>
                <a:lnTo>
                  <a:pt x="0" y="0"/>
                </a:lnTo>
                <a:close/>
              </a:path>
            </a:pathLst>
          </a:custGeom>
          <a:blipFill rotWithShape="1">
            <a:blip r:embed="rId3">
              <a:alphaModFix/>
            </a:blip>
            <a:stretch>
              <a:fillRect/>
            </a:stretch>
          </a:blipFill>
          <a:ln>
            <a:noFill/>
          </a:ln>
        </p:spPr>
      </p:sp>
      <p:sp>
        <p:nvSpPr>
          <p:cNvPr id="385" name="Google Shape;385;p23"/>
          <p:cNvSpPr/>
          <p:nvPr/>
        </p:nvSpPr>
        <p:spPr>
          <a:xfrm rot="-2112399">
            <a:off x="14020064" y="-2522201"/>
            <a:ext cx="6049826" cy="4650803"/>
          </a:xfrm>
          <a:custGeom>
            <a:avLst/>
            <a:gdLst/>
            <a:ahLst/>
            <a:cxnLst/>
            <a:rect l="l" t="t" r="r" b="b"/>
            <a:pathLst>
              <a:path w="6049826" h="4650803" extrusionOk="0">
                <a:moveTo>
                  <a:pt x="0" y="0"/>
                </a:moveTo>
                <a:lnTo>
                  <a:pt x="6049826" y="0"/>
                </a:lnTo>
                <a:lnTo>
                  <a:pt x="6049826" y="4650803"/>
                </a:lnTo>
                <a:lnTo>
                  <a:pt x="0" y="4650803"/>
                </a:lnTo>
                <a:lnTo>
                  <a:pt x="0" y="0"/>
                </a:lnTo>
                <a:close/>
              </a:path>
            </a:pathLst>
          </a:custGeom>
          <a:blipFill rotWithShape="1">
            <a:blip r:embed="rId3">
              <a:alphaModFix/>
            </a:blip>
            <a:stretch>
              <a:fillRect/>
            </a:stretch>
          </a:blipFill>
          <a:ln>
            <a:noFill/>
          </a:ln>
        </p:spPr>
      </p:sp>
      <p:sp>
        <p:nvSpPr>
          <p:cNvPr id="386" name="Google Shape;386;p23"/>
          <p:cNvSpPr txBox="1"/>
          <p:nvPr/>
        </p:nvSpPr>
        <p:spPr>
          <a:xfrm>
            <a:off x="2219461" y="4167358"/>
            <a:ext cx="7008680" cy="1994392"/>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ro-RO" sz="5400" b="0" i="0" u="none" strike="noStrike" cap="none" dirty="0">
                <a:solidFill>
                  <a:srgbClr val="FFFFFF"/>
                </a:solidFill>
                <a:latin typeface="Alfa Slab One"/>
                <a:ea typeface="Alfa Slab One"/>
                <a:cs typeface="Alfa Slab One"/>
                <a:sym typeface="Alfa Slab One"/>
              </a:rPr>
              <a:t>Algoritmul pentru condusul autonom</a:t>
            </a:r>
            <a:endParaRPr sz="1000" dirty="0"/>
          </a:p>
        </p:txBody>
      </p:sp>
      <p:sp>
        <p:nvSpPr>
          <p:cNvPr id="387" name="Google Shape;387;p23"/>
          <p:cNvSpPr txBox="1"/>
          <p:nvPr/>
        </p:nvSpPr>
        <p:spPr>
          <a:xfrm>
            <a:off x="4810470" y="2272807"/>
            <a:ext cx="1753755" cy="1543050"/>
          </a:xfrm>
          <a:prstGeom prst="rect">
            <a:avLst/>
          </a:prstGeom>
          <a:noFill/>
          <a:ln>
            <a:noFill/>
          </a:ln>
        </p:spPr>
        <p:txBody>
          <a:bodyPr spcFirstLastPara="1" wrap="square" lIns="0" tIns="0" rIns="0" bIns="0" anchor="t" anchorCtr="0">
            <a:spAutoFit/>
          </a:bodyPr>
          <a:lstStyle/>
          <a:p>
            <a:pPr marL="0" marR="0" lvl="0" indent="0" algn="ctr" rtl="0">
              <a:lnSpc>
                <a:spcPct val="139988"/>
              </a:lnSpc>
              <a:spcBef>
                <a:spcPts val="0"/>
              </a:spcBef>
              <a:spcAft>
                <a:spcPts val="0"/>
              </a:spcAft>
              <a:buNone/>
            </a:pPr>
            <a:r>
              <a:rPr lang="en-US" sz="9000" b="0" i="0" u="none" strike="noStrike" cap="none" dirty="0">
                <a:solidFill>
                  <a:srgbClr val="F3D339"/>
                </a:solidFill>
                <a:latin typeface="Alfa Slab One"/>
                <a:ea typeface="Alfa Slab One"/>
                <a:cs typeface="Alfa Slab One"/>
                <a:sym typeface="Alfa Slab One"/>
              </a:rPr>
              <a:t>3</a:t>
            </a:r>
            <a:endParaRPr dirty="0"/>
          </a:p>
        </p:txBody>
      </p:sp>
      <p:sp>
        <p:nvSpPr>
          <p:cNvPr id="389" name="Google Shape;389;p23"/>
          <p:cNvSpPr/>
          <p:nvPr/>
        </p:nvSpPr>
        <p:spPr>
          <a:xfrm>
            <a:off x="10835606" y="1544470"/>
            <a:ext cx="5921356" cy="7521353"/>
          </a:xfrm>
          <a:custGeom>
            <a:avLst/>
            <a:gdLst/>
            <a:ahLst/>
            <a:cxnLst/>
            <a:rect l="l" t="t" r="r" b="b"/>
            <a:pathLst>
              <a:path w="5921356" h="7521353" extrusionOk="0">
                <a:moveTo>
                  <a:pt x="0" y="0"/>
                </a:moveTo>
                <a:lnTo>
                  <a:pt x="5921356" y="0"/>
                </a:lnTo>
                <a:lnTo>
                  <a:pt x="5921356" y="7521353"/>
                </a:lnTo>
                <a:lnTo>
                  <a:pt x="0" y="7521353"/>
                </a:lnTo>
                <a:lnTo>
                  <a:pt x="0" y="0"/>
                </a:lnTo>
                <a:close/>
              </a:path>
            </a:pathLst>
          </a:custGeom>
          <a:blipFill rotWithShape="1">
            <a:blip r:embed="rId4">
              <a:alphaModFix/>
            </a:blip>
            <a:stretch>
              <a:fillRect/>
            </a:stretch>
          </a:blipFill>
          <a:ln>
            <a:noFill/>
          </a:ln>
        </p:spPr>
      </p:sp>
      <p:sp>
        <p:nvSpPr>
          <p:cNvPr id="390" name="Google Shape;390;p23"/>
          <p:cNvSpPr/>
          <p:nvPr/>
        </p:nvSpPr>
        <p:spPr>
          <a:xfrm>
            <a:off x="1540519" y="946144"/>
            <a:ext cx="2506079" cy="1196653"/>
          </a:xfrm>
          <a:custGeom>
            <a:avLst/>
            <a:gdLst/>
            <a:ahLst/>
            <a:cxnLst/>
            <a:rect l="l" t="t" r="r" b="b"/>
            <a:pathLst>
              <a:path w="2506079" h="1196653" extrusionOk="0">
                <a:moveTo>
                  <a:pt x="0" y="0"/>
                </a:moveTo>
                <a:lnTo>
                  <a:pt x="2506079" y="0"/>
                </a:lnTo>
                <a:lnTo>
                  <a:pt x="2506079" y="1196652"/>
                </a:lnTo>
                <a:lnTo>
                  <a:pt x="0" y="1196652"/>
                </a:lnTo>
                <a:lnTo>
                  <a:pt x="0" y="0"/>
                </a:lnTo>
                <a:close/>
              </a:path>
            </a:pathLst>
          </a:custGeom>
          <a:blipFill rotWithShape="1">
            <a:blip r:embed="rId5">
              <a:alphaModFix/>
            </a:blip>
            <a:stretch>
              <a:fillRect/>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89"/>
        <p:cNvGrpSpPr/>
        <p:nvPr/>
      </p:nvGrpSpPr>
      <p:grpSpPr>
        <a:xfrm>
          <a:off x="0" y="0"/>
          <a:ext cx="0" cy="0"/>
          <a:chOff x="0" y="0"/>
          <a:chExt cx="0" cy="0"/>
        </a:xfrm>
      </p:grpSpPr>
      <p:grpSp>
        <p:nvGrpSpPr>
          <p:cNvPr id="90" name="Google Shape;90;p12"/>
          <p:cNvGrpSpPr/>
          <p:nvPr/>
        </p:nvGrpSpPr>
        <p:grpSpPr>
          <a:xfrm>
            <a:off x="292336" y="67420"/>
            <a:ext cx="17703329" cy="9971335"/>
            <a:chOff x="0" y="-47625"/>
            <a:chExt cx="4662605" cy="2626195"/>
          </a:xfrm>
        </p:grpSpPr>
        <p:sp>
          <p:nvSpPr>
            <p:cNvPr id="91" name="Google Shape;91;p12"/>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2"/>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3" name="Google Shape;93;p12"/>
          <p:cNvSpPr/>
          <p:nvPr/>
        </p:nvSpPr>
        <p:spPr>
          <a:xfrm rot="8732718">
            <a:off x="11544974" y="-4636453"/>
            <a:ext cx="18806510" cy="3314647"/>
          </a:xfrm>
          <a:custGeom>
            <a:avLst/>
            <a:gdLst/>
            <a:ahLst/>
            <a:cxnLst/>
            <a:rect l="l" t="t" r="r" b="b"/>
            <a:pathLst>
              <a:path w="18806510" h="3314647" extrusionOk="0">
                <a:moveTo>
                  <a:pt x="0" y="0"/>
                </a:moveTo>
                <a:lnTo>
                  <a:pt x="18806510" y="0"/>
                </a:lnTo>
                <a:lnTo>
                  <a:pt x="18806510" y="3314647"/>
                </a:lnTo>
                <a:lnTo>
                  <a:pt x="0" y="3314647"/>
                </a:lnTo>
                <a:lnTo>
                  <a:pt x="0" y="0"/>
                </a:lnTo>
                <a:close/>
              </a:path>
            </a:pathLst>
          </a:custGeom>
          <a:blipFill rotWithShape="1">
            <a:blip r:embed="rId3">
              <a:alphaModFix/>
            </a:blip>
            <a:stretch>
              <a:fillRect/>
            </a:stretch>
          </a:blipFill>
          <a:ln>
            <a:noFill/>
          </a:ln>
        </p:spPr>
      </p:sp>
      <p:sp>
        <p:nvSpPr>
          <p:cNvPr id="94" name="Google Shape;94;p12"/>
          <p:cNvSpPr/>
          <p:nvPr/>
        </p:nvSpPr>
        <p:spPr>
          <a:xfrm rot="-1733220">
            <a:off x="-12961343" y="11419473"/>
            <a:ext cx="18806510" cy="3314647"/>
          </a:xfrm>
          <a:custGeom>
            <a:avLst/>
            <a:gdLst/>
            <a:ahLst/>
            <a:cxnLst/>
            <a:rect l="l" t="t" r="r" b="b"/>
            <a:pathLst>
              <a:path w="18806510" h="3314647" extrusionOk="0">
                <a:moveTo>
                  <a:pt x="0" y="0"/>
                </a:moveTo>
                <a:lnTo>
                  <a:pt x="18806510" y="0"/>
                </a:lnTo>
                <a:lnTo>
                  <a:pt x="18806510" y="3314647"/>
                </a:lnTo>
                <a:lnTo>
                  <a:pt x="0" y="3314647"/>
                </a:lnTo>
                <a:lnTo>
                  <a:pt x="0" y="0"/>
                </a:lnTo>
                <a:close/>
              </a:path>
            </a:pathLst>
          </a:custGeom>
          <a:blipFill rotWithShape="1">
            <a:blip r:embed="rId3">
              <a:alphaModFix/>
            </a:blip>
            <a:stretch>
              <a:fillRect/>
            </a:stretch>
          </a:blipFill>
          <a:ln>
            <a:noFill/>
          </a:ln>
        </p:spPr>
      </p:sp>
      <p:grpSp>
        <p:nvGrpSpPr>
          <p:cNvPr id="95" name="Google Shape;95;p12"/>
          <p:cNvGrpSpPr/>
          <p:nvPr/>
        </p:nvGrpSpPr>
        <p:grpSpPr>
          <a:xfrm>
            <a:off x="11168114" y="2981625"/>
            <a:ext cx="4631413" cy="4770933"/>
            <a:chOff x="0" y="-47625"/>
            <a:chExt cx="1150483" cy="1185141"/>
          </a:xfrm>
        </p:grpSpPr>
        <p:sp>
          <p:nvSpPr>
            <p:cNvPr id="96" name="Google Shape;96;p12"/>
            <p:cNvSpPr/>
            <p:nvPr/>
          </p:nvSpPr>
          <p:spPr>
            <a:xfrm>
              <a:off x="0" y="0"/>
              <a:ext cx="1150483" cy="1137516"/>
            </a:xfrm>
            <a:custGeom>
              <a:avLst/>
              <a:gdLst/>
              <a:ahLst/>
              <a:cxnLst/>
              <a:rect l="l" t="t" r="r" b="b"/>
              <a:pathLst>
                <a:path w="1150483" h="1137516" extrusionOk="0">
                  <a:moveTo>
                    <a:pt x="85253" y="0"/>
                  </a:moveTo>
                  <a:lnTo>
                    <a:pt x="1065230" y="0"/>
                  </a:lnTo>
                  <a:cubicBezTo>
                    <a:pt x="1087841" y="0"/>
                    <a:pt x="1109525" y="8982"/>
                    <a:pt x="1125513" y="24970"/>
                  </a:cubicBezTo>
                  <a:cubicBezTo>
                    <a:pt x="1141501" y="40958"/>
                    <a:pt x="1150483" y="62642"/>
                    <a:pt x="1150483" y="85253"/>
                  </a:cubicBezTo>
                  <a:lnTo>
                    <a:pt x="1150483" y="1052263"/>
                  </a:lnTo>
                  <a:cubicBezTo>
                    <a:pt x="1150483" y="1074874"/>
                    <a:pt x="1141501" y="1096558"/>
                    <a:pt x="1125513" y="1112546"/>
                  </a:cubicBezTo>
                  <a:cubicBezTo>
                    <a:pt x="1109525" y="1128534"/>
                    <a:pt x="1087841" y="1137516"/>
                    <a:pt x="1065230" y="1137516"/>
                  </a:cubicBezTo>
                  <a:lnTo>
                    <a:pt x="85253" y="1137516"/>
                  </a:lnTo>
                  <a:cubicBezTo>
                    <a:pt x="38169" y="1137516"/>
                    <a:pt x="0" y="1099347"/>
                    <a:pt x="0" y="1052263"/>
                  </a:cubicBezTo>
                  <a:lnTo>
                    <a:pt x="0" y="85253"/>
                  </a:lnTo>
                  <a:cubicBezTo>
                    <a:pt x="0" y="62642"/>
                    <a:pt x="8982" y="40958"/>
                    <a:pt x="24970" y="24970"/>
                  </a:cubicBezTo>
                  <a:cubicBezTo>
                    <a:pt x="40958" y="8982"/>
                    <a:pt x="62642" y="0"/>
                    <a:pt x="85253"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2"/>
            <p:cNvSpPr txBox="1"/>
            <p:nvPr/>
          </p:nvSpPr>
          <p:spPr>
            <a:xfrm>
              <a:off x="0" y="-47625"/>
              <a:ext cx="812800" cy="860425"/>
            </a:xfrm>
            <a:prstGeom prst="rect">
              <a:avLst/>
            </a:prstGeom>
            <a:noFill/>
            <a:ln>
              <a:noFill/>
            </a:ln>
          </p:spPr>
          <p:txBody>
            <a:bodyPr spcFirstLastPara="1" wrap="square" lIns="53850" tIns="53850" rIns="53850" bIns="5385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2"/>
          <p:cNvSpPr txBox="1"/>
          <p:nvPr/>
        </p:nvSpPr>
        <p:spPr>
          <a:xfrm>
            <a:off x="11366927" y="6221355"/>
            <a:ext cx="4115767" cy="86177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ro-RO" sz="2800" b="0" i="0" u="none" strike="noStrike" cap="none" dirty="0">
                <a:solidFill>
                  <a:srgbClr val="000000"/>
                </a:solidFill>
                <a:latin typeface="Alegreya"/>
                <a:ea typeface="Alegreya"/>
                <a:cs typeface="Alegreya"/>
                <a:sym typeface="Alegreya"/>
              </a:rPr>
              <a:t>Detecția indicatoarelor rutiere</a:t>
            </a:r>
            <a:endParaRPr lang="ro-RO" sz="1600" dirty="0"/>
          </a:p>
        </p:txBody>
      </p:sp>
      <p:sp>
        <p:nvSpPr>
          <p:cNvPr id="100" name="Google Shape;100;p12"/>
          <p:cNvSpPr txBox="1"/>
          <p:nvPr/>
        </p:nvSpPr>
        <p:spPr>
          <a:xfrm>
            <a:off x="12852770" y="3334346"/>
            <a:ext cx="1262100" cy="2154244"/>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9999" b="0" i="0" u="none" strike="noStrike" cap="none" dirty="0">
                <a:solidFill>
                  <a:srgbClr val="F3D339"/>
                </a:solidFill>
                <a:latin typeface="Alfa Slab One"/>
                <a:ea typeface="Alfa Slab One"/>
                <a:cs typeface="Alfa Slab One"/>
                <a:sym typeface="Alfa Slab One"/>
              </a:rPr>
              <a:t>2</a:t>
            </a:r>
            <a:endParaRPr dirty="0"/>
          </a:p>
        </p:txBody>
      </p:sp>
      <p:sp>
        <p:nvSpPr>
          <p:cNvPr id="107" name="Google Shape;107;p12"/>
          <p:cNvSpPr txBox="1"/>
          <p:nvPr/>
        </p:nvSpPr>
        <p:spPr>
          <a:xfrm>
            <a:off x="4113164" y="903752"/>
            <a:ext cx="10043630" cy="1957459"/>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4800" b="0" i="0" u="none" strike="noStrike" cap="none" dirty="0">
                <a:solidFill>
                  <a:srgbClr val="07687F"/>
                </a:solidFill>
                <a:latin typeface="Alfa Slab One"/>
                <a:ea typeface="Alfa Slab One"/>
                <a:cs typeface="Alfa Slab One"/>
                <a:sym typeface="Alfa Slab One"/>
              </a:rPr>
              <a:t>Algoritmul pentru condusul autonom</a:t>
            </a:r>
          </a:p>
          <a:p>
            <a:pPr marL="0" marR="0" lvl="0" indent="0" algn="ctr" rtl="0">
              <a:lnSpc>
                <a:spcPct val="120000"/>
              </a:lnSpc>
              <a:spcBef>
                <a:spcPts val="0"/>
              </a:spcBef>
              <a:spcAft>
                <a:spcPts val="0"/>
              </a:spcAft>
              <a:buNone/>
            </a:pPr>
            <a:endParaRPr lang="en-US" sz="1000" dirty="0"/>
          </a:p>
        </p:txBody>
      </p:sp>
      <p:grpSp>
        <p:nvGrpSpPr>
          <p:cNvPr id="108" name="Google Shape;108;p12"/>
          <p:cNvGrpSpPr/>
          <p:nvPr/>
        </p:nvGrpSpPr>
        <p:grpSpPr>
          <a:xfrm>
            <a:off x="2747385" y="2981625"/>
            <a:ext cx="4631413" cy="4770933"/>
            <a:chOff x="0" y="-47625"/>
            <a:chExt cx="1150483" cy="1185141"/>
          </a:xfrm>
        </p:grpSpPr>
        <p:sp>
          <p:nvSpPr>
            <p:cNvPr id="109" name="Google Shape;109;p12"/>
            <p:cNvSpPr/>
            <p:nvPr/>
          </p:nvSpPr>
          <p:spPr>
            <a:xfrm>
              <a:off x="0" y="0"/>
              <a:ext cx="1150483" cy="1137516"/>
            </a:xfrm>
            <a:custGeom>
              <a:avLst/>
              <a:gdLst/>
              <a:ahLst/>
              <a:cxnLst/>
              <a:rect l="l" t="t" r="r" b="b"/>
              <a:pathLst>
                <a:path w="1150483" h="1137516" extrusionOk="0">
                  <a:moveTo>
                    <a:pt x="85253" y="0"/>
                  </a:moveTo>
                  <a:lnTo>
                    <a:pt x="1065230" y="0"/>
                  </a:lnTo>
                  <a:cubicBezTo>
                    <a:pt x="1087841" y="0"/>
                    <a:pt x="1109525" y="8982"/>
                    <a:pt x="1125513" y="24970"/>
                  </a:cubicBezTo>
                  <a:cubicBezTo>
                    <a:pt x="1141501" y="40958"/>
                    <a:pt x="1150483" y="62642"/>
                    <a:pt x="1150483" y="85253"/>
                  </a:cubicBezTo>
                  <a:lnTo>
                    <a:pt x="1150483" y="1052263"/>
                  </a:lnTo>
                  <a:cubicBezTo>
                    <a:pt x="1150483" y="1074874"/>
                    <a:pt x="1141501" y="1096558"/>
                    <a:pt x="1125513" y="1112546"/>
                  </a:cubicBezTo>
                  <a:cubicBezTo>
                    <a:pt x="1109525" y="1128534"/>
                    <a:pt x="1087841" y="1137516"/>
                    <a:pt x="1065230" y="1137516"/>
                  </a:cubicBezTo>
                  <a:lnTo>
                    <a:pt x="85253" y="1137516"/>
                  </a:lnTo>
                  <a:cubicBezTo>
                    <a:pt x="38169" y="1137516"/>
                    <a:pt x="0" y="1099347"/>
                    <a:pt x="0" y="1052263"/>
                  </a:cubicBezTo>
                  <a:lnTo>
                    <a:pt x="0" y="85253"/>
                  </a:lnTo>
                  <a:cubicBezTo>
                    <a:pt x="0" y="62642"/>
                    <a:pt x="8982" y="40958"/>
                    <a:pt x="24970" y="24970"/>
                  </a:cubicBezTo>
                  <a:cubicBezTo>
                    <a:pt x="40958" y="8982"/>
                    <a:pt x="62642" y="0"/>
                    <a:pt x="85253"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a:p>
          </p:txBody>
        </p:sp>
        <p:sp>
          <p:nvSpPr>
            <p:cNvPr id="110" name="Google Shape;110;p12"/>
            <p:cNvSpPr txBox="1"/>
            <p:nvPr/>
          </p:nvSpPr>
          <p:spPr>
            <a:xfrm>
              <a:off x="0" y="-47625"/>
              <a:ext cx="812800" cy="860425"/>
            </a:xfrm>
            <a:prstGeom prst="rect">
              <a:avLst/>
            </a:prstGeom>
            <a:noFill/>
            <a:ln>
              <a:noFill/>
            </a:ln>
          </p:spPr>
          <p:txBody>
            <a:bodyPr spcFirstLastPara="1" wrap="square" lIns="53850" tIns="53850" rIns="53850" bIns="53850" anchor="ctr" anchorCtr="0">
              <a:noAutofit/>
            </a:bodyPr>
            <a:lstStyle/>
            <a:p>
              <a:pPr marL="0" marR="0" lvl="0" indent="0" algn="ctr" rtl="0">
                <a:lnSpc>
                  <a:spcPct val="10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1" name="Google Shape;111;p12"/>
          <p:cNvSpPr txBox="1"/>
          <p:nvPr/>
        </p:nvSpPr>
        <p:spPr>
          <a:xfrm>
            <a:off x="1694204" y="6221355"/>
            <a:ext cx="6666600" cy="430887"/>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ro-RO" sz="2800" b="0" i="0" u="none" strike="noStrike" cap="none" dirty="0">
                <a:solidFill>
                  <a:srgbClr val="000000"/>
                </a:solidFill>
                <a:latin typeface="Alegreya"/>
                <a:ea typeface="Alegreya"/>
                <a:cs typeface="Alegreya"/>
                <a:sym typeface="Alegreya"/>
              </a:rPr>
              <a:t>Navigarea între marcaje. </a:t>
            </a:r>
            <a:endParaRPr lang="ro-RO" sz="1600" dirty="0"/>
          </a:p>
        </p:txBody>
      </p:sp>
      <p:sp>
        <p:nvSpPr>
          <p:cNvPr id="113" name="Google Shape;113;p12"/>
          <p:cNvSpPr txBox="1"/>
          <p:nvPr/>
        </p:nvSpPr>
        <p:spPr>
          <a:xfrm>
            <a:off x="4396423" y="3726693"/>
            <a:ext cx="1262100" cy="1539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9999" b="0" i="0" u="none" strike="noStrike" cap="none" dirty="0">
                <a:solidFill>
                  <a:srgbClr val="F3D339"/>
                </a:solidFill>
                <a:latin typeface="Alfa Slab One"/>
                <a:ea typeface="Alfa Slab One"/>
                <a:cs typeface="Alfa Slab One"/>
                <a:sym typeface="Alfa Slab One"/>
              </a:rPr>
              <a:t>1</a:t>
            </a:r>
            <a:endParaRPr dirty="0"/>
          </a:p>
        </p:txBody>
      </p:sp>
      <p:sp>
        <p:nvSpPr>
          <p:cNvPr id="114" name="Google Shape;114;p12"/>
          <p:cNvSpPr/>
          <p:nvPr/>
        </p:nvSpPr>
        <p:spPr>
          <a:xfrm rot="1290186">
            <a:off x="14317540" y="8561164"/>
            <a:ext cx="2222367" cy="549110"/>
          </a:xfrm>
          <a:custGeom>
            <a:avLst/>
            <a:gdLst/>
            <a:ahLst/>
            <a:cxnLst/>
            <a:rect l="l" t="t" r="r" b="b"/>
            <a:pathLst>
              <a:path w="2222367" h="549110" extrusionOk="0">
                <a:moveTo>
                  <a:pt x="0" y="0"/>
                </a:moveTo>
                <a:lnTo>
                  <a:pt x="2222366" y="0"/>
                </a:lnTo>
                <a:lnTo>
                  <a:pt x="2222366" y="549109"/>
                </a:lnTo>
                <a:lnTo>
                  <a:pt x="0" y="549109"/>
                </a:lnTo>
                <a:lnTo>
                  <a:pt x="0" y="0"/>
                </a:lnTo>
                <a:close/>
              </a:path>
            </a:pathLst>
          </a:custGeom>
          <a:blipFill rotWithShape="1">
            <a:blip r:embed="rId4">
              <a:alphaModFix/>
            </a:blip>
            <a:stretch>
              <a:fillRect/>
            </a:stretch>
          </a:blipFill>
          <a:ln>
            <a:noFill/>
          </a:ln>
        </p:spPr>
      </p:sp>
      <p:sp>
        <p:nvSpPr>
          <p:cNvPr id="115" name="Google Shape;115;p12"/>
          <p:cNvSpPr/>
          <p:nvPr/>
        </p:nvSpPr>
        <p:spPr>
          <a:xfrm rot="2928196">
            <a:off x="2459964" y="842954"/>
            <a:ext cx="739107" cy="1827163"/>
          </a:xfrm>
          <a:custGeom>
            <a:avLst/>
            <a:gdLst/>
            <a:ahLst/>
            <a:cxnLst/>
            <a:rect l="l" t="t" r="r" b="b"/>
            <a:pathLst>
              <a:path w="739107" h="1827163" extrusionOk="0">
                <a:moveTo>
                  <a:pt x="0" y="0"/>
                </a:moveTo>
                <a:lnTo>
                  <a:pt x="739106" y="0"/>
                </a:lnTo>
                <a:lnTo>
                  <a:pt x="739106" y="1827164"/>
                </a:lnTo>
                <a:lnTo>
                  <a:pt x="0" y="1827164"/>
                </a:lnTo>
                <a:lnTo>
                  <a:pt x="0" y="0"/>
                </a:lnTo>
                <a:close/>
              </a:path>
            </a:pathLst>
          </a:custGeom>
          <a:blipFill rotWithShape="1">
            <a:blip r:embed="rId5">
              <a:alphaModFix/>
            </a:blip>
            <a:stretch>
              <a:fillRect t="-4114" b="-4113"/>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grpSp>
        <p:nvGrpSpPr>
          <p:cNvPr id="58" name="Google Shape;58;p11"/>
          <p:cNvGrpSpPr/>
          <p:nvPr/>
        </p:nvGrpSpPr>
        <p:grpSpPr>
          <a:xfrm>
            <a:off x="1797230" y="2617806"/>
            <a:ext cx="14836782" cy="6778574"/>
            <a:chOff x="0" y="0"/>
            <a:chExt cx="1577361" cy="1638562"/>
          </a:xfrm>
        </p:grpSpPr>
        <p:sp>
          <p:nvSpPr>
            <p:cNvPr id="59" name="Google Shape;59;p11"/>
            <p:cNvSpPr/>
            <p:nvPr/>
          </p:nvSpPr>
          <p:spPr>
            <a:xfrm>
              <a:off x="0" y="0"/>
              <a:ext cx="1577361" cy="1638562"/>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p:nvPr/>
          </p:nvSpPr>
          <p:spPr>
            <a:xfrm>
              <a:off x="43429" y="40208"/>
              <a:ext cx="1490502" cy="1569852"/>
            </a:xfrm>
            <a:prstGeom prst="rect">
              <a:avLst/>
            </a:prstGeom>
            <a:noFill/>
            <a:ln>
              <a:noFill/>
            </a:ln>
          </p:spPr>
          <p:txBody>
            <a:bodyPr spcFirstLastPara="1" wrap="square" lIns="50800" tIns="50800" rIns="50800" bIns="50800" anchor="ctr" anchorCtr="0">
              <a:noAutofit/>
            </a:bodyPr>
            <a:lstStyle/>
            <a:p>
              <a:pPr algn="just">
                <a:lnSpc>
                  <a:spcPct val="186611"/>
                </a:lnSpc>
              </a:pPr>
              <a:r>
                <a:rPr lang="ro-RO" sz="2600" dirty="0">
                  <a:latin typeface="Alegreya"/>
                  <a:ea typeface="Alegreya"/>
                  <a:cs typeface="Alegreya"/>
                  <a:sym typeface="Alegreya"/>
                </a:rPr>
                <a:t>Pentru algoritmul de navigare autonomă între marcaje am încercat trei metode pentru a găsi varianta optimă.</a:t>
              </a:r>
            </a:p>
            <a:p>
              <a:pPr marL="457200" indent="-457200" algn="just">
                <a:lnSpc>
                  <a:spcPct val="186611"/>
                </a:lnSpc>
                <a:buFont typeface="Arial" panose="020B0604020202020204" pitchFamily="34" charset="0"/>
                <a:buChar char="•"/>
              </a:pPr>
              <a:r>
                <a:rPr lang="ro-RO" sz="2600" dirty="0">
                  <a:latin typeface="Alegreya"/>
                  <a:ea typeface="Alegreya"/>
                  <a:cs typeface="Alegreya"/>
                  <a:sym typeface="Alegreya"/>
                </a:rPr>
                <a:t>Prima metodă  este un algoritm de vedere artificială ce utilizează metode clasice. </a:t>
              </a:r>
            </a:p>
            <a:p>
              <a:pPr marL="457200" indent="-457200" algn="just">
                <a:lnSpc>
                  <a:spcPct val="186611"/>
                </a:lnSpc>
                <a:buFont typeface="Arial" panose="020B0604020202020204" pitchFamily="34" charset="0"/>
                <a:buChar char="•"/>
              </a:pPr>
              <a:r>
                <a:rPr lang="ro-RO" sz="2600" dirty="0">
                  <a:latin typeface="Alegreya"/>
                  <a:ea typeface="Alegreya"/>
                  <a:cs typeface="Alegreya"/>
                  <a:sym typeface="Alegreya"/>
                </a:rPr>
                <a:t>Metodele 2 si 3 sunt reprezentate de două modele de învățare automată, MobileNetV2 și ResNet18, antrenate pentru a prezice unghiul de virare la care trebuie să navigheze robotul pentru a rămâne între marcaje. </a:t>
              </a:r>
            </a:p>
            <a:p>
              <a:pPr algn="just">
                <a:lnSpc>
                  <a:spcPct val="186611"/>
                </a:lnSpc>
              </a:pPr>
              <a:r>
                <a:rPr lang="ro-RO" sz="2600" dirty="0">
                  <a:latin typeface="Alegreya"/>
                  <a:ea typeface="Alegreya"/>
                  <a:cs typeface="Alegreya"/>
                  <a:sym typeface="Alegreya"/>
                </a:rPr>
                <a:t>Datele utilizate pentru antrenarea modelelor de învățare automată au fost colectate plasând robotul pe pistă și apoi etichetându-le manual utilizând un program scris în </a:t>
              </a:r>
              <a:r>
                <a:rPr lang="ro-RO" sz="2600" dirty="0" err="1">
                  <a:latin typeface="Alegreya"/>
                  <a:ea typeface="Alegreya"/>
                  <a:cs typeface="Alegreya"/>
                  <a:sym typeface="Alegreya"/>
                </a:rPr>
                <a:t>Python</a:t>
              </a:r>
              <a:r>
                <a:rPr lang="ro-RO" sz="2600" dirty="0">
                  <a:latin typeface="Alegreya"/>
                  <a:ea typeface="Alegreya"/>
                  <a:cs typeface="Alegreya"/>
                  <a:sym typeface="Alegreya"/>
                </a:rPr>
                <a:t> pentru această sarcină.</a:t>
              </a:r>
            </a:p>
            <a:p>
              <a:pPr marL="342900" indent="-342900" algn="just">
                <a:lnSpc>
                  <a:spcPct val="186611"/>
                </a:lnSpc>
                <a:buFont typeface="Arial" panose="020B0604020202020204" pitchFamily="34" charset="0"/>
                <a:buChar char="•"/>
              </a:pPr>
              <a:endParaRPr lang="ro-RO" sz="2600" dirty="0">
                <a:latin typeface="Alegreya"/>
                <a:ea typeface="Alegreya"/>
                <a:cs typeface="Alegreya"/>
                <a:sym typeface="Alegreya"/>
              </a:endParaRPr>
            </a:p>
          </p:txBody>
        </p:sp>
      </p:grpSp>
      <p:sp>
        <p:nvSpPr>
          <p:cNvPr id="82" name="Google Shape;82;p11"/>
          <p:cNvSpPr txBox="1"/>
          <p:nvPr/>
        </p:nvSpPr>
        <p:spPr>
          <a:xfrm>
            <a:off x="1797231" y="890621"/>
            <a:ext cx="14836782" cy="99719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5400" b="0" i="0" u="none" strike="noStrike" cap="none" dirty="0">
                <a:solidFill>
                  <a:srgbClr val="07687F"/>
                </a:solidFill>
                <a:latin typeface="Alfa Slab One"/>
                <a:ea typeface="Alfa Slab One"/>
                <a:cs typeface="Alfa Slab One"/>
                <a:sym typeface="Alfa Slab One"/>
              </a:rPr>
              <a:t>Algoritmul pentru urmărirea marcajelor</a:t>
            </a:r>
            <a:endParaRPr lang="ro-RO" sz="1000" dirty="0"/>
          </a:p>
        </p:txBody>
      </p:sp>
      <p:sp>
        <p:nvSpPr>
          <p:cNvPr id="83" name="Google Shape;83;p11"/>
          <p:cNvSpPr/>
          <p:nvPr/>
        </p:nvSpPr>
        <p:spPr>
          <a:xfrm rot="-874834">
            <a:off x="-11863850" y="8850099"/>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rotWithShape="1">
            <a:blip r:embed="rId3">
              <a:alphaModFix/>
            </a:blip>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300047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3" name="Google Shape;263;p19"/>
          <p:cNvSpPr txBox="1"/>
          <p:nvPr/>
        </p:nvSpPr>
        <p:spPr>
          <a:xfrm>
            <a:off x="342353" y="102782"/>
            <a:ext cx="3086100" cy="3266927"/>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73" name="Google Shape;273;p19"/>
          <p:cNvSpPr/>
          <p:nvPr/>
        </p:nvSpPr>
        <p:spPr>
          <a:xfrm rot="8171892">
            <a:off x="-4039633" y="730018"/>
            <a:ext cx="12533406" cy="2915868"/>
          </a:xfrm>
          <a:custGeom>
            <a:avLst/>
            <a:gdLst/>
            <a:ahLst/>
            <a:cxnLst/>
            <a:rect l="l" t="t" r="r" b="b"/>
            <a:pathLst>
              <a:path w="12541368" h="2915868" extrusionOk="0">
                <a:moveTo>
                  <a:pt x="0" y="0"/>
                </a:moveTo>
                <a:lnTo>
                  <a:pt x="12541368" y="0"/>
                </a:lnTo>
                <a:lnTo>
                  <a:pt x="12541368" y="2915868"/>
                </a:lnTo>
                <a:lnTo>
                  <a:pt x="0" y="2915868"/>
                </a:lnTo>
                <a:lnTo>
                  <a:pt x="0" y="0"/>
                </a:lnTo>
                <a:close/>
              </a:path>
            </a:pathLst>
          </a:custGeom>
          <a:blipFill rotWithShape="1">
            <a:blip r:embed="rId3">
              <a:alphaModFix/>
            </a:blip>
            <a:stretch>
              <a:fillRect/>
            </a:stretch>
          </a:blipFill>
          <a:ln>
            <a:noFill/>
          </a:ln>
        </p:spPr>
      </p:sp>
      <p:sp>
        <p:nvSpPr>
          <p:cNvPr id="274" name="Google Shape;274;p19"/>
          <p:cNvSpPr/>
          <p:nvPr/>
        </p:nvSpPr>
        <p:spPr>
          <a:xfrm rot="-7416521">
            <a:off x="11805911" y="989640"/>
            <a:ext cx="10308066" cy="2396625"/>
          </a:xfrm>
          <a:custGeom>
            <a:avLst/>
            <a:gdLst/>
            <a:ahLst/>
            <a:cxnLst/>
            <a:rect l="l" t="t" r="r" b="b"/>
            <a:pathLst>
              <a:path w="10308066" h="2396625" extrusionOk="0">
                <a:moveTo>
                  <a:pt x="0" y="0"/>
                </a:moveTo>
                <a:lnTo>
                  <a:pt x="10308066" y="0"/>
                </a:lnTo>
                <a:lnTo>
                  <a:pt x="10308066" y="2396625"/>
                </a:lnTo>
                <a:lnTo>
                  <a:pt x="0" y="2396625"/>
                </a:lnTo>
                <a:lnTo>
                  <a:pt x="0" y="0"/>
                </a:lnTo>
                <a:close/>
              </a:path>
            </a:pathLst>
          </a:custGeom>
          <a:blipFill rotWithShape="1">
            <a:blip r:embed="rId3">
              <a:alphaModFix/>
            </a:blip>
            <a:stretch>
              <a:fillRect/>
            </a:stretch>
          </a:blipFill>
          <a:ln>
            <a:noFill/>
          </a:ln>
        </p:spPr>
      </p:sp>
      <p:grpSp>
        <p:nvGrpSpPr>
          <p:cNvPr id="275" name="Google Shape;275;p19"/>
          <p:cNvGrpSpPr/>
          <p:nvPr/>
        </p:nvGrpSpPr>
        <p:grpSpPr>
          <a:xfrm>
            <a:off x="4965949" y="468566"/>
            <a:ext cx="8679380" cy="3266930"/>
            <a:chOff x="0" y="-47625"/>
            <a:chExt cx="2285927" cy="860425"/>
          </a:xfrm>
        </p:grpSpPr>
        <p:sp>
          <p:nvSpPr>
            <p:cNvPr id="276" name="Google Shape;276;p19"/>
            <p:cNvSpPr/>
            <p:nvPr/>
          </p:nvSpPr>
          <p:spPr>
            <a:xfrm>
              <a:off x="0" y="0"/>
              <a:ext cx="2285927" cy="361244"/>
            </a:xfrm>
            <a:custGeom>
              <a:avLst/>
              <a:gdLst/>
              <a:ahLst/>
              <a:cxnLst/>
              <a:rect l="l" t="t" r="r" b="b"/>
              <a:pathLst>
                <a:path w="2285927" h="361244" extrusionOk="0">
                  <a:moveTo>
                    <a:pt x="45491" y="0"/>
                  </a:moveTo>
                  <a:lnTo>
                    <a:pt x="2240436" y="0"/>
                  </a:lnTo>
                  <a:cubicBezTo>
                    <a:pt x="2252501" y="0"/>
                    <a:pt x="2264072" y="4793"/>
                    <a:pt x="2272603" y="13324"/>
                  </a:cubicBezTo>
                  <a:cubicBezTo>
                    <a:pt x="2281134" y="21855"/>
                    <a:pt x="2285927" y="33426"/>
                    <a:pt x="2285927" y="45491"/>
                  </a:cubicBezTo>
                  <a:lnTo>
                    <a:pt x="2285927" y="315753"/>
                  </a:lnTo>
                  <a:cubicBezTo>
                    <a:pt x="2285927" y="340877"/>
                    <a:pt x="2265560" y="361244"/>
                    <a:pt x="2240436" y="361244"/>
                  </a:cubicBezTo>
                  <a:lnTo>
                    <a:pt x="45491" y="361244"/>
                  </a:lnTo>
                  <a:cubicBezTo>
                    <a:pt x="20367" y="361244"/>
                    <a:pt x="0" y="340877"/>
                    <a:pt x="0" y="315753"/>
                  </a:cubicBezTo>
                  <a:lnTo>
                    <a:pt x="0" y="45491"/>
                  </a:lnTo>
                  <a:cubicBezTo>
                    <a:pt x="0" y="20367"/>
                    <a:pt x="20367" y="0"/>
                    <a:pt x="45491"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9" name="Google Shape;279;p19"/>
          <p:cNvSpPr txBox="1"/>
          <p:nvPr/>
        </p:nvSpPr>
        <p:spPr>
          <a:xfrm>
            <a:off x="2402007" y="754167"/>
            <a:ext cx="12747008" cy="1477328"/>
          </a:xfrm>
          <a:prstGeom prst="rect">
            <a:avLst/>
          </a:prstGeom>
          <a:noFill/>
          <a:ln>
            <a:noFill/>
          </a:ln>
        </p:spPr>
        <p:txBody>
          <a:bodyPr spcFirstLastPara="1" wrap="square" lIns="0" tIns="0" rIns="0" bIns="0" anchor="t" anchorCtr="0">
            <a:spAutoFit/>
          </a:bodyPr>
          <a:lstStyle/>
          <a:p>
            <a:pPr lvl="1" algn="ctr">
              <a:lnSpc>
                <a:spcPct val="120000"/>
              </a:lnSpc>
            </a:pPr>
            <a:r>
              <a:rPr lang="ro-RO" sz="4000" b="0" i="0" u="none" strike="noStrike" cap="none" dirty="0">
                <a:solidFill>
                  <a:srgbClr val="07687F"/>
                </a:solidFill>
                <a:latin typeface="Alfa Slab One"/>
                <a:ea typeface="Alfa Slab One"/>
                <a:cs typeface="Alfa Slab One"/>
                <a:sym typeface="Alfa Slab One"/>
              </a:rPr>
              <a:t>Compararea performanței algoritmilor de urmărire a marcajelor</a:t>
            </a:r>
            <a:endParaRPr lang="ro-RO" sz="700" dirty="0"/>
          </a:p>
        </p:txBody>
      </p:sp>
      <p:sp>
        <p:nvSpPr>
          <p:cNvPr id="280" name="Google Shape;280;p19"/>
          <p:cNvSpPr/>
          <p:nvPr/>
        </p:nvSpPr>
        <p:spPr>
          <a:xfrm>
            <a:off x="13801271" y="9750155"/>
            <a:ext cx="2296664" cy="536845"/>
          </a:xfrm>
          <a:custGeom>
            <a:avLst/>
            <a:gdLst/>
            <a:ahLst/>
            <a:cxnLst/>
            <a:rect l="l" t="t" r="r" b="b"/>
            <a:pathLst>
              <a:path w="2296664" h="536845" extrusionOk="0">
                <a:moveTo>
                  <a:pt x="0" y="0"/>
                </a:moveTo>
                <a:lnTo>
                  <a:pt x="2296664" y="0"/>
                </a:lnTo>
                <a:lnTo>
                  <a:pt x="2296664" y="536846"/>
                </a:lnTo>
                <a:lnTo>
                  <a:pt x="0" y="536846"/>
                </a:lnTo>
                <a:lnTo>
                  <a:pt x="0" y="0"/>
                </a:lnTo>
                <a:close/>
              </a:path>
            </a:pathLst>
          </a:custGeom>
          <a:blipFill rotWithShape="1">
            <a:blip r:embed="rId4">
              <a:alphaModFix/>
            </a:blip>
            <a:stretch>
              <a:fillRect/>
            </a:stretch>
          </a:blipFill>
          <a:ln>
            <a:noFill/>
          </a:ln>
        </p:spPr>
      </p:sp>
      <p:pic>
        <p:nvPicPr>
          <p:cNvPr id="3" name="Picture 2">
            <a:extLst>
              <a:ext uri="{FF2B5EF4-FFF2-40B4-BE49-F238E27FC236}">
                <a16:creationId xmlns:a16="http://schemas.microsoft.com/office/drawing/2014/main" id="{48ADE4A5-750D-34D3-A320-EB4AFCA92FAF}"/>
              </a:ext>
            </a:extLst>
          </p:cNvPr>
          <p:cNvPicPr>
            <a:picLocks noChangeAspect="1"/>
          </p:cNvPicPr>
          <p:nvPr/>
        </p:nvPicPr>
        <p:blipFill>
          <a:blip r:embed="rId5"/>
          <a:stretch>
            <a:fillRect/>
          </a:stretch>
        </p:blipFill>
        <p:spPr>
          <a:xfrm>
            <a:off x="6929417" y="2672377"/>
            <a:ext cx="10758151" cy="6230659"/>
          </a:xfrm>
          <a:prstGeom prst="rect">
            <a:avLst/>
          </a:prstGeom>
        </p:spPr>
      </p:pic>
      <p:graphicFrame>
        <p:nvGraphicFramePr>
          <p:cNvPr id="4" name="Table 3">
            <a:extLst>
              <a:ext uri="{FF2B5EF4-FFF2-40B4-BE49-F238E27FC236}">
                <a16:creationId xmlns:a16="http://schemas.microsoft.com/office/drawing/2014/main" id="{96B734F9-2E8B-4976-FEAA-361DDF7DBE28}"/>
              </a:ext>
            </a:extLst>
          </p:cNvPr>
          <p:cNvGraphicFramePr>
            <a:graphicFrameLocks noGrp="1"/>
          </p:cNvGraphicFramePr>
          <p:nvPr>
            <p:extLst>
              <p:ext uri="{D42A27DB-BD31-4B8C-83A1-F6EECF244321}">
                <p14:modId xmlns:p14="http://schemas.microsoft.com/office/powerpoint/2010/main" val="60000589"/>
              </p:ext>
            </p:extLst>
          </p:nvPr>
        </p:nvGraphicFramePr>
        <p:xfrm>
          <a:off x="600432" y="4461826"/>
          <a:ext cx="6036062" cy="2651760"/>
        </p:xfrm>
        <a:graphic>
          <a:graphicData uri="http://schemas.openxmlformats.org/drawingml/2006/table">
            <a:tbl>
              <a:tblPr firstRow="1" bandRow="1">
                <a:tableStyleId>{1FECB4D8-DB02-4DC6-A0A2-4F2EBAE1DC90}</a:tableStyleId>
              </a:tblPr>
              <a:tblGrid>
                <a:gridCol w="1350288">
                  <a:extLst>
                    <a:ext uri="{9D8B030D-6E8A-4147-A177-3AD203B41FA5}">
                      <a16:colId xmlns:a16="http://schemas.microsoft.com/office/drawing/2014/main" val="2479145334"/>
                    </a:ext>
                  </a:extLst>
                </a:gridCol>
                <a:gridCol w="967740">
                  <a:extLst>
                    <a:ext uri="{9D8B030D-6E8A-4147-A177-3AD203B41FA5}">
                      <a16:colId xmlns:a16="http://schemas.microsoft.com/office/drawing/2014/main" val="410623739"/>
                    </a:ext>
                  </a:extLst>
                </a:gridCol>
                <a:gridCol w="877465">
                  <a:extLst>
                    <a:ext uri="{9D8B030D-6E8A-4147-A177-3AD203B41FA5}">
                      <a16:colId xmlns:a16="http://schemas.microsoft.com/office/drawing/2014/main" val="4198760247"/>
                    </a:ext>
                  </a:extLst>
                </a:gridCol>
                <a:gridCol w="870752">
                  <a:extLst>
                    <a:ext uri="{9D8B030D-6E8A-4147-A177-3AD203B41FA5}">
                      <a16:colId xmlns:a16="http://schemas.microsoft.com/office/drawing/2014/main" val="439160159"/>
                    </a:ext>
                  </a:extLst>
                </a:gridCol>
                <a:gridCol w="817169">
                  <a:extLst>
                    <a:ext uri="{9D8B030D-6E8A-4147-A177-3AD203B41FA5}">
                      <a16:colId xmlns:a16="http://schemas.microsoft.com/office/drawing/2014/main" val="140639241"/>
                    </a:ext>
                  </a:extLst>
                </a:gridCol>
                <a:gridCol w="1152648">
                  <a:extLst>
                    <a:ext uri="{9D8B030D-6E8A-4147-A177-3AD203B41FA5}">
                      <a16:colId xmlns:a16="http://schemas.microsoft.com/office/drawing/2014/main" val="469724212"/>
                    </a:ext>
                  </a:extLst>
                </a:gridCol>
              </a:tblGrid>
              <a:tr h="370840">
                <a:tc>
                  <a:txBody>
                    <a:bodyPr/>
                    <a:lstStyle/>
                    <a:p>
                      <a:pPr algn="ctr"/>
                      <a:r>
                        <a:rPr lang="ro-RO" sz="1800" b="1" u="none" strike="noStrike" cap="none" dirty="0">
                          <a:solidFill>
                            <a:srgbClr val="000000"/>
                          </a:solidFill>
                          <a:sym typeface="Alegreya"/>
                        </a:rPr>
                        <a:t>Model</a:t>
                      </a:r>
                      <a:endParaRPr lang="en-RO" sz="1800" b="1" i="1" dirty="0"/>
                    </a:p>
                  </a:txBody>
                  <a:tcPr/>
                </a:tc>
                <a:tc>
                  <a:txBody>
                    <a:bodyPr/>
                    <a:lstStyle/>
                    <a:p>
                      <a:pPr algn="ctr"/>
                      <a:r>
                        <a:rPr lang="ro-RO" sz="1800" b="1" u="none" strike="noStrike" cap="none" dirty="0">
                          <a:solidFill>
                            <a:srgbClr val="000000"/>
                          </a:solidFill>
                          <a:sym typeface="Alegreya"/>
                        </a:rPr>
                        <a:t>Param.</a:t>
                      </a:r>
                    </a:p>
                    <a:p>
                      <a:pPr algn="ctr"/>
                      <a:r>
                        <a:rPr lang="ro-RO" sz="1800" b="1" u="none" strike="noStrike" cap="none" dirty="0">
                          <a:solidFill>
                            <a:srgbClr val="000000"/>
                          </a:solidFill>
                          <a:sym typeface="Alegreya"/>
                        </a:rPr>
                        <a:t>(M)</a:t>
                      </a:r>
                      <a:endParaRPr lang="en-RO" sz="1800" b="1" i="1" dirty="0"/>
                    </a:p>
                  </a:txBody>
                  <a:tcPr/>
                </a:tc>
                <a:tc>
                  <a:txBody>
                    <a:bodyPr/>
                    <a:lstStyle/>
                    <a:p>
                      <a:pPr algn="ctr"/>
                      <a:r>
                        <a:rPr lang="ro-RO" sz="1800" b="1" u="none" strike="noStrike" cap="none" dirty="0">
                          <a:solidFill>
                            <a:srgbClr val="000000"/>
                          </a:solidFill>
                          <a:sym typeface="Alegreya"/>
                        </a:rPr>
                        <a:t>MAE</a:t>
                      </a:r>
                      <a:endParaRPr lang="en-RO" sz="1800" b="1" i="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800" b="1" u="none" strike="noStrike" cap="none" dirty="0">
                          <a:solidFill>
                            <a:srgbClr val="000000"/>
                          </a:solidFill>
                          <a:sym typeface="Alegreya"/>
                        </a:rPr>
                        <a:t>MSE</a:t>
                      </a:r>
                      <a:endParaRPr lang="en-RO" sz="1800" b="1" dirty="0"/>
                    </a:p>
                    <a:p>
                      <a:endParaRPr lang="en-RO" sz="1800" b="1" i="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800" b="1" u="none" strike="noStrike" cap="none" dirty="0">
                          <a:solidFill>
                            <a:srgbClr val="000000"/>
                          </a:solidFill>
                          <a:sym typeface="Alegreya"/>
                        </a:rPr>
                        <a:t>RMSE</a:t>
                      </a:r>
                      <a:endParaRPr lang="en-RO" sz="1800" b="1" dirty="0"/>
                    </a:p>
                    <a:p>
                      <a:endParaRPr lang="en-RO" sz="1800" b="1" i="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800" b="1" u="none" strike="noStrike" cap="none" dirty="0">
                          <a:solidFill>
                            <a:srgbClr val="000000"/>
                          </a:solidFill>
                          <a:sym typeface="Alegreya"/>
                        </a:rPr>
                        <a:t>Inferență</a:t>
                      </a:r>
                      <a:r>
                        <a:rPr lang="en-RO" sz="1800" b="1" u="none" strike="noStrike" cap="none" dirty="0">
                          <a:solidFill>
                            <a:srgbClr val="000000"/>
                          </a:solidFill>
                          <a:sym typeface="Alegreya"/>
                        </a:rPr>
                        <a:t> (ms)</a:t>
                      </a:r>
                      <a:endParaRPr lang="en-RO" sz="1800" b="1" i="1" dirty="0"/>
                    </a:p>
                  </a:txBody>
                  <a:tcPr/>
                </a:tc>
                <a:extLst>
                  <a:ext uri="{0D108BD9-81ED-4DB2-BD59-A6C34878D82A}">
                    <a16:rowId xmlns:a16="http://schemas.microsoft.com/office/drawing/2014/main" val="808328989"/>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MobileNetV2</a:t>
                      </a:r>
                      <a:endParaRPr lang="en-RO" sz="1600"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1" u="none" strike="noStrike" cap="none" dirty="0">
                          <a:solidFill>
                            <a:srgbClr val="000000"/>
                          </a:solidFill>
                          <a:sym typeface="Alegreya"/>
                        </a:rPr>
                        <a:t>2.23</a:t>
                      </a:r>
                      <a:endParaRPr lang="en-RO" sz="1600" b="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0" u="none" strike="noStrike" cap="none" dirty="0">
                          <a:solidFill>
                            <a:srgbClr val="000000"/>
                          </a:solidFill>
                          <a:sym typeface="Alegreya"/>
                        </a:rPr>
                        <a:t>10.81</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1" u="none" strike="noStrike" cap="none" dirty="0">
                          <a:solidFill>
                            <a:srgbClr val="000000"/>
                          </a:solidFill>
                          <a:sym typeface="Alegreya"/>
                        </a:rPr>
                        <a:t>216.02</a:t>
                      </a:r>
                      <a:endParaRPr lang="en-RO" sz="1600" b="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1" u="none" strike="noStrike" cap="none" dirty="0">
                          <a:solidFill>
                            <a:srgbClr val="000000"/>
                          </a:solidFill>
                          <a:sym typeface="Alegreya"/>
                        </a:rPr>
                        <a:t>14.69</a:t>
                      </a:r>
                      <a:endParaRPr lang="en-RO" sz="1600" b="1"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31</a:t>
                      </a:r>
                      <a:endParaRPr lang="en-RO" sz="1600" dirty="0"/>
                    </a:p>
                  </a:txBody>
                  <a:tcPr/>
                </a:tc>
                <a:extLst>
                  <a:ext uri="{0D108BD9-81ED-4DB2-BD59-A6C34878D82A}">
                    <a16:rowId xmlns:a16="http://schemas.microsoft.com/office/drawing/2014/main" val="1437057027"/>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ResNet18</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0" u="none" strike="noStrike" cap="none" dirty="0">
                          <a:solidFill>
                            <a:srgbClr val="000000"/>
                          </a:solidFill>
                          <a:sym typeface="Alegreya"/>
                        </a:rPr>
                        <a:t>11.2</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0" u="none" strike="noStrike" cap="none" dirty="0">
                          <a:solidFill>
                            <a:srgbClr val="000000"/>
                          </a:solidFill>
                          <a:sym typeface="Alegreya"/>
                        </a:rPr>
                        <a:t>12.48</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399.13</a:t>
                      </a:r>
                      <a:endParaRPr lang="en-RO" sz="1600"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0" u="none" strike="noStrike" cap="none" dirty="0">
                          <a:solidFill>
                            <a:srgbClr val="000000"/>
                          </a:solidFill>
                          <a:sym typeface="Alegreya"/>
                        </a:rPr>
                        <a:t>19.97</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51</a:t>
                      </a:r>
                      <a:endParaRPr lang="en-RO" sz="1600" dirty="0"/>
                    </a:p>
                  </a:txBody>
                  <a:tcPr/>
                </a:tc>
                <a:extLst>
                  <a:ext uri="{0D108BD9-81ED-4DB2-BD59-A6C34878D82A}">
                    <a16:rowId xmlns:a16="http://schemas.microsoft.com/office/drawing/2014/main" val="891062328"/>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err="1">
                          <a:solidFill>
                            <a:srgbClr val="000000"/>
                          </a:solidFill>
                          <a:sym typeface="Alegreya"/>
                        </a:rPr>
                        <a:t>OpenCV</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a:t>
                      </a:r>
                      <a:endParaRPr lang="en-RO" sz="1600"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1" u="none" strike="noStrike" cap="none" dirty="0">
                          <a:solidFill>
                            <a:srgbClr val="000000"/>
                          </a:solidFill>
                          <a:sym typeface="Alegreya"/>
                        </a:rPr>
                        <a:t>10.51</a:t>
                      </a:r>
                      <a:endParaRPr lang="en-RO" sz="1600" b="1"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0" u="none" strike="noStrike" cap="none" dirty="0">
                          <a:solidFill>
                            <a:srgbClr val="000000"/>
                          </a:solidFill>
                          <a:sym typeface="Alegreya"/>
                        </a:rPr>
                        <a:t>302.02</a:t>
                      </a:r>
                      <a:endParaRPr lang="en-RO" sz="1600" dirty="0"/>
                    </a:p>
                    <a:p>
                      <a:pPr algn="ct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RO" sz="1600" b="0" u="none" strike="noStrike" cap="none" dirty="0">
                          <a:solidFill>
                            <a:srgbClr val="000000"/>
                          </a:solidFill>
                          <a:sym typeface="Alegreya"/>
                        </a:rPr>
                        <a:t>17.37</a:t>
                      </a:r>
                      <a:endParaRPr lang="en-RO" sz="1600"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o-RO" sz="1600" b="1" u="none" strike="noStrike" cap="none" dirty="0">
                          <a:solidFill>
                            <a:srgbClr val="000000"/>
                          </a:solidFill>
                          <a:sym typeface="Alegreya"/>
                        </a:rPr>
                        <a:t>7.8</a:t>
                      </a:r>
                      <a:endParaRPr lang="en-RO" sz="1600" b="1" dirty="0"/>
                    </a:p>
                    <a:p>
                      <a:pPr algn="ctr"/>
                      <a:endParaRPr lang="en-RO" sz="1600" dirty="0"/>
                    </a:p>
                  </a:txBody>
                  <a:tcPr/>
                </a:tc>
                <a:extLst>
                  <a:ext uri="{0D108BD9-81ED-4DB2-BD59-A6C34878D82A}">
                    <a16:rowId xmlns:a16="http://schemas.microsoft.com/office/drawing/2014/main" val="3163005250"/>
                  </a:ext>
                </a:extLst>
              </a:tr>
            </a:tbl>
          </a:graphicData>
        </a:graphic>
      </p:graphicFrame>
      <p:sp>
        <p:nvSpPr>
          <p:cNvPr id="5" name="Google Shape;571;p31">
            <a:extLst>
              <a:ext uri="{FF2B5EF4-FFF2-40B4-BE49-F238E27FC236}">
                <a16:creationId xmlns:a16="http://schemas.microsoft.com/office/drawing/2014/main" id="{DE556496-2020-807F-9E92-B33BFD2359DC}"/>
              </a:ext>
            </a:extLst>
          </p:cNvPr>
          <p:cNvSpPr/>
          <p:nvPr/>
        </p:nvSpPr>
        <p:spPr>
          <a:xfrm>
            <a:off x="4363607" y="7807296"/>
            <a:ext cx="1612899" cy="1692917"/>
          </a:xfrm>
          <a:custGeom>
            <a:avLst/>
            <a:gdLst/>
            <a:ahLst/>
            <a:cxnLst/>
            <a:rect l="l" t="t" r="r" b="b"/>
            <a:pathLst>
              <a:path w="1460360" h="1585194" extrusionOk="0">
                <a:moveTo>
                  <a:pt x="0" y="0"/>
                </a:moveTo>
                <a:lnTo>
                  <a:pt x="1460360" y="0"/>
                </a:lnTo>
                <a:lnTo>
                  <a:pt x="1460360" y="1585194"/>
                </a:lnTo>
                <a:lnTo>
                  <a:pt x="0" y="1585194"/>
                </a:lnTo>
                <a:lnTo>
                  <a:pt x="0" y="0"/>
                </a:lnTo>
                <a:close/>
              </a:path>
            </a:pathLst>
          </a:custGeom>
          <a:blipFill rotWithShape="1">
            <a:blip r:embed="rId6">
              <a:alphaModFix/>
            </a:blip>
            <a:stretch>
              <a:fillRect/>
            </a:stretch>
          </a:blipFill>
          <a:ln>
            <a:noFill/>
          </a:ln>
        </p:spPr>
      </p:sp>
      <p:sp>
        <p:nvSpPr>
          <p:cNvPr id="6" name="Google Shape;384;p23">
            <a:extLst>
              <a:ext uri="{FF2B5EF4-FFF2-40B4-BE49-F238E27FC236}">
                <a16:creationId xmlns:a16="http://schemas.microsoft.com/office/drawing/2014/main" id="{7A03D203-3792-A88F-82E2-2891E1D48554}"/>
              </a:ext>
            </a:extLst>
          </p:cNvPr>
          <p:cNvSpPr/>
          <p:nvPr/>
        </p:nvSpPr>
        <p:spPr>
          <a:xfrm rot="-2112399">
            <a:off x="-5058060" y="6330522"/>
            <a:ext cx="8622470" cy="6955209"/>
          </a:xfrm>
          <a:custGeom>
            <a:avLst/>
            <a:gdLst/>
            <a:ahLst/>
            <a:cxnLst/>
            <a:rect l="l" t="t" r="r" b="b"/>
            <a:pathLst>
              <a:path w="9953705" h="7651911" extrusionOk="0">
                <a:moveTo>
                  <a:pt x="0" y="0"/>
                </a:moveTo>
                <a:lnTo>
                  <a:pt x="9953705" y="0"/>
                </a:lnTo>
                <a:lnTo>
                  <a:pt x="9953705" y="7651911"/>
                </a:lnTo>
                <a:lnTo>
                  <a:pt x="0" y="7651911"/>
                </a:lnTo>
                <a:lnTo>
                  <a:pt x="0" y="0"/>
                </a:lnTo>
                <a:close/>
              </a:path>
            </a:pathLst>
          </a:custGeom>
          <a:blipFill rotWithShape="1">
            <a:blip r:embed="rId7">
              <a:alphaModFix/>
            </a:blip>
            <a:stretch>
              <a:fillRect/>
            </a:stretch>
          </a:blipFill>
          <a:ln>
            <a:noFill/>
          </a:ln>
        </p:spPr>
        <p:txBody>
          <a:bodyPr/>
          <a:lstStyle/>
          <a:p>
            <a:endParaRPr lang="en-RO" dirty="0"/>
          </a:p>
        </p:txBody>
      </p:sp>
    </p:spTree>
    <p:extLst>
      <p:ext uri="{BB962C8B-B14F-4D97-AF65-F5344CB8AC3E}">
        <p14:creationId xmlns:p14="http://schemas.microsoft.com/office/powerpoint/2010/main" val="3855138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grpSp>
        <p:nvGrpSpPr>
          <p:cNvPr id="58" name="Google Shape;58;p11"/>
          <p:cNvGrpSpPr/>
          <p:nvPr/>
        </p:nvGrpSpPr>
        <p:grpSpPr>
          <a:xfrm>
            <a:off x="1797230" y="2473900"/>
            <a:ext cx="14836782" cy="6922480"/>
            <a:chOff x="0" y="-34786"/>
            <a:chExt cx="1577361" cy="1673348"/>
          </a:xfrm>
        </p:grpSpPr>
        <p:sp>
          <p:nvSpPr>
            <p:cNvPr id="59" name="Google Shape;59;p11"/>
            <p:cNvSpPr/>
            <p:nvPr/>
          </p:nvSpPr>
          <p:spPr>
            <a:xfrm>
              <a:off x="0" y="0"/>
              <a:ext cx="1577361" cy="1638562"/>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p:nvPr/>
          </p:nvSpPr>
          <p:spPr>
            <a:xfrm>
              <a:off x="43429" y="-34786"/>
              <a:ext cx="1490502" cy="1569852"/>
            </a:xfrm>
            <a:prstGeom prst="rect">
              <a:avLst/>
            </a:prstGeom>
            <a:noFill/>
            <a:ln>
              <a:noFill/>
            </a:ln>
          </p:spPr>
          <p:txBody>
            <a:bodyPr spcFirstLastPara="1" wrap="square" lIns="50800" tIns="50800" rIns="50800" bIns="50800" anchor="ctr" anchorCtr="0">
              <a:noAutofit/>
            </a:bodyPr>
            <a:lstStyle/>
            <a:p>
              <a:pPr algn="just">
                <a:lnSpc>
                  <a:spcPct val="186611"/>
                </a:lnSpc>
              </a:pPr>
              <a:r>
                <a:rPr lang="ro-RO" sz="2600" dirty="0">
                  <a:latin typeface="Alegreya"/>
                  <a:ea typeface="Alegreya"/>
                  <a:cs typeface="Alegreya"/>
                  <a:sym typeface="Alegreya"/>
                </a:rPr>
                <a:t>Pentru a dezvolta un algoritm eficient de identificare a indicatoarelor și a semafoarelor, am început prin colectarea unui set de date. Acesta a fost colectat plasând robotul pe traseul și rulând algoritmul de urmărire a marcajelor. Pe marginea pistei, am plasat semafoare și indicatoare pentru a fi capturate de camera robotului în timpul navigației.</a:t>
              </a:r>
            </a:p>
            <a:p>
              <a:pPr algn="just">
                <a:lnSpc>
                  <a:spcPct val="186611"/>
                </a:lnSpc>
              </a:pPr>
              <a:r>
                <a:rPr lang="ro-RO" sz="2600" dirty="0">
                  <a:latin typeface="Alegreya"/>
                  <a:ea typeface="Alegreya"/>
                  <a:cs typeface="Alegreya"/>
                  <a:sym typeface="Alegreya"/>
                </a:rPr>
                <a:t>Apoi, din setul colectat, am selectat aproximativ 150 de imagini pentru fiecare tip de indicator și semafor urmând să le adnotez manual utilizând instrumentul online </a:t>
              </a:r>
              <a:r>
                <a:rPr lang="ro-RO" sz="2600" dirty="0" err="1">
                  <a:latin typeface="Alegreya"/>
                  <a:ea typeface="Alegreya"/>
                  <a:cs typeface="Alegreya"/>
                  <a:sym typeface="Alegreya"/>
                </a:rPr>
                <a:t>Roboflow</a:t>
              </a:r>
              <a:r>
                <a:rPr lang="ro-RO" sz="2600" dirty="0">
                  <a:latin typeface="Alegreya"/>
                  <a:ea typeface="Alegreya"/>
                  <a:cs typeface="Alegreya"/>
                  <a:sym typeface="Alegreya"/>
                </a:rPr>
                <a:t>.</a:t>
              </a:r>
            </a:p>
            <a:p>
              <a:pPr algn="just">
                <a:lnSpc>
                  <a:spcPct val="186611"/>
                </a:lnSpc>
              </a:pPr>
              <a:r>
                <a:rPr lang="ro-RO" sz="2600" dirty="0">
                  <a:latin typeface="Alegreya"/>
                  <a:ea typeface="Alegreya"/>
                  <a:cs typeface="Alegreya"/>
                  <a:sym typeface="Alegreya"/>
                </a:rPr>
                <a:t>Pentru această sarcină am antrenat modelele YOLOv8n și </a:t>
              </a:r>
              <a:r>
                <a:rPr lang="ro-RO" sz="2600" dirty="0" err="1">
                  <a:latin typeface="Alegreya"/>
                  <a:ea typeface="Alegreya"/>
                  <a:cs typeface="Alegreya"/>
                  <a:sym typeface="Alegreya"/>
                </a:rPr>
                <a:t>Faster</a:t>
              </a:r>
              <a:r>
                <a:rPr lang="ro-RO" sz="2600" dirty="0">
                  <a:latin typeface="Alegreya"/>
                  <a:ea typeface="Alegreya"/>
                  <a:cs typeface="Alegreya"/>
                  <a:sym typeface="Alegreya"/>
                </a:rPr>
                <a:t> R-CNN dar rezultatele au fost semnificativ mai bune pentru modelul YOLOv8n. Astfel testarea în mediul real a continuat cu acesta. </a:t>
              </a:r>
            </a:p>
          </p:txBody>
        </p:sp>
      </p:grpSp>
      <p:sp>
        <p:nvSpPr>
          <p:cNvPr id="82" name="Google Shape;82;p11"/>
          <p:cNvSpPr txBox="1"/>
          <p:nvPr/>
        </p:nvSpPr>
        <p:spPr>
          <a:xfrm>
            <a:off x="1797230" y="680718"/>
            <a:ext cx="14836782" cy="1994392"/>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5400" b="0" i="0" u="none" strike="noStrike" cap="none" dirty="0">
                <a:solidFill>
                  <a:srgbClr val="07687F"/>
                </a:solidFill>
                <a:latin typeface="Alfa Slab One"/>
                <a:ea typeface="Alfa Slab One"/>
                <a:cs typeface="Alfa Slab One"/>
                <a:sym typeface="Alfa Slab One"/>
              </a:rPr>
              <a:t>Algoritmul pentru detectarea indicatoarelor</a:t>
            </a:r>
            <a:endParaRPr lang="ro-RO" sz="1000" dirty="0"/>
          </a:p>
        </p:txBody>
      </p:sp>
      <p:sp>
        <p:nvSpPr>
          <p:cNvPr id="83" name="Google Shape;83;p11"/>
          <p:cNvSpPr/>
          <p:nvPr/>
        </p:nvSpPr>
        <p:spPr>
          <a:xfrm rot="-874834">
            <a:off x="-11863850" y="8850099"/>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rotWithShape="1">
            <a:blip r:embed="rId3">
              <a:alphaModFix/>
            </a:blip>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2703630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3" name="Google Shape;263;p19"/>
          <p:cNvSpPr txBox="1"/>
          <p:nvPr/>
        </p:nvSpPr>
        <p:spPr>
          <a:xfrm>
            <a:off x="342353" y="102782"/>
            <a:ext cx="3086100" cy="3266927"/>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73" name="Google Shape;273;p19"/>
          <p:cNvSpPr/>
          <p:nvPr/>
        </p:nvSpPr>
        <p:spPr>
          <a:xfrm rot="6716034">
            <a:off x="-4856256" y="1336519"/>
            <a:ext cx="12541368" cy="2915868"/>
          </a:xfrm>
          <a:custGeom>
            <a:avLst/>
            <a:gdLst/>
            <a:ahLst/>
            <a:cxnLst/>
            <a:rect l="l" t="t" r="r" b="b"/>
            <a:pathLst>
              <a:path w="12541368" h="2915868" extrusionOk="0">
                <a:moveTo>
                  <a:pt x="0" y="0"/>
                </a:moveTo>
                <a:lnTo>
                  <a:pt x="12541368" y="0"/>
                </a:lnTo>
                <a:lnTo>
                  <a:pt x="12541368" y="2915868"/>
                </a:lnTo>
                <a:lnTo>
                  <a:pt x="0" y="2915868"/>
                </a:lnTo>
                <a:lnTo>
                  <a:pt x="0" y="0"/>
                </a:lnTo>
                <a:close/>
              </a:path>
            </a:pathLst>
          </a:custGeom>
          <a:blipFill rotWithShape="1">
            <a:blip r:embed="rId3">
              <a:alphaModFix/>
            </a:blip>
            <a:stretch>
              <a:fillRect/>
            </a:stretch>
          </a:blipFill>
          <a:ln>
            <a:noFill/>
          </a:ln>
        </p:spPr>
      </p:sp>
      <p:sp>
        <p:nvSpPr>
          <p:cNvPr id="274" name="Google Shape;274;p19"/>
          <p:cNvSpPr/>
          <p:nvPr/>
        </p:nvSpPr>
        <p:spPr>
          <a:xfrm rot="-7416521">
            <a:off x="11778614" y="1780671"/>
            <a:ext cx="10308066" cy="2396625"/>
          </a:xfrm>
          <a:custGeom>
            <a:avLst/>
            <a:gdLst/>
            <a:ahLst/>
            <a:cxnLst/>
            <a:rect l="l" t="t" r="r" b="b"/>
            <a:pathLst>
              <a:path w="10308066" h="2396625" extrusionOk="0">
                <a:moveTo>
                  <a:pt x="0" y="0"/>
                </a:moveTo>
                <a:lnTo>
                  <a:pt x="10308066" y="0"/>
                </a:lnTo>
                <a:lnTo>
                  <a:pt x="10308066" y="2396625"/>
                </a:lnTo>
                <a:lnTo>
                  <a:pt x="0" y="2396625"/>
                </a:lnTo>
                <a:lnTo>
                  <a:pt x="0" y="0"/>
                </a:lnTo>
                <a:close/>
              </a:path>
            </a:pathLst>
          </a:custGeom>
          <a:blipFill rotWithShape="1">
            <a:blip r:embed="rId3">
              <a:alphaModFix/>
            </a:blip>
            <a:stretch>
              <a:fillRect/>
            </a:stretch>
          </a:blipFill>
          <a:ln>
            <a:noFill/>
          </a:ln>
        </p:spPr>
      </p:sp>
      <p:grpSp>
        <p:nvGrpSpPr>
          <p:cNvPr id="275" name="Google Shape;275;p19"/>
          <p:cNvGrpSpPr/>
          <p:nvPr/>
        </p:nvGrpSpPr>
        <p:grpSpPr>
          <a:xfrm>
            <a:off x="4965949" y="468566"/>
            <a:ext cx="8679380" cy="3266930"/>
            <a:chOff x="0" y="-47625"/>
            <a:chExt cx="2285927" cy="860425"/>
          </a:xfrm>
        </p:grpSpPr>
        <p:sp>
          <p:nvSpPr>
            <p:cNvPr id="276" name="Google Shape;276;p19"/>
            <p:cNvSpPr/>
            <p:nvPr/>
          </p:nvSpPr>
          <p:spPr>
            <a:xfrm>
              <a:off x="0" y="0"/>
              <a:ext cx="2285927" cy="361244"/>
            </a:xfrm>
            <a:custGeom>
              <a:avLst/>
              <a:gdLst/>
              <a:ahLst/>
              <a:cxnLst/>
              <a:rect l="l" t="t" r="r" b="b"/>
              <a:pathLst>
                <a:path w="2285927" h="361244" extrusionOk="0">
                  <a:moveTo>
                    <a:pt x="45491" y="0"/>
                  </a:moveTo>
                  <a:lnTo>
                    <a:pt x="2240436" y="0"/>
                  </a:lnTo>
                  <a:cubicBezTo>
                    <a:pt x="2252501" y="0"/>
                    <a:pt x="2264072" y="4793"/>
                    <a:pt x="2272603" y="13324"/>
                  </a:cubicBezTo>
                  <a:cubicBezTo>
                    <a:pt x="2281134" y="21855"/>
                    <a:pt x="2285927" y="33426"/>
                    <a:pt x="2285927" y="45491"/>
                  </a:cubicBezTo>
                  <a:lnTo>
                    <a:pt x="2285927" y="315753"/>
                  </a:lnTo>
                  <a:cubicBezTo>
                    <a:pt x="2285927" y="340877"/>
                    <a:pt x="2265560" y="361244"/>
                    <a:pt x="2240436" y="361244"/>
                  </a:cubicBezTo>
                  <a:lnTo>
                    <a:pt x="45491" y="361244"/>
                  </a:lnTo>
                  <a:cubicBezTo>
                    <a:pt x="20367" y="361244"/>
                    <a:pt x="0" y="340877"/>
                    <a:pt x="0" y="315753"/>
                  </a:cubicBezTo>
                  <a:lnTo>
                    <a:pt x="0" y="45491"/>
                  </a:lnTo>
                  <a:cubicBezTo>
                    <a:pt x="0" y="20367"/>
                    <a:pt x="20367" y="0"/>
                    <a:pt x="45491"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9" name="Google Shape;279;p19"/>
          <p:cNvSpPr txBox="1"/>
          <p:nvPr/>
        </p:nvSpPr>
        <p:spPr>
          <a:xfrm>
            <a:off x="2402007" y="754167"/>
            <a:ext cx="12747008" cy="1477328"/>
          </a:xfrm>
          <a:prstGeom prst="rect">
            <a:avLst/>
          </a:prstGeom>
          <a:noFill/>
          <a:ln>
            <a:noFill/>
          </a:ln>
        </p:spPr>
        <p:txBody>
          <a:bodyPr spcFirstLastPara="1" wrap="square" lIns="0" tIns="0" rIns="0" bIns="0" anchor="t" anchorCtr="0">
            <a:spAutoFit/>
          </a:bodyPr>
          <a:lstStyle/>
          <a:p>
            <a:pPr lvl="1" algn="ctr">
              <a:lnSpc>
                <a:spcPct val="120000"/>
              </a:lnSpc>
            </a:pPr>
            <a:r>
              <a:rPr lang="ro-RO" sz="4000" b="0" i="0" u="none" strike="noStrike" cap="none" dirty="0">
                <a:solidFill>
                  <a:srgbClr val="07687F"/>
                </a:solidFill>
                <a:latin typeface="Alfa Slab One"/>
                <a:ea typeface="Alfa Slab One"/>
                <a:cs typeface="Alfa Slab One"/>
                <a:sym typeface="Alfa Slab One"/>
              </a:rPr>
              <a:t>Integrarea celor doi algoritmi pentru navigarea autonomă cu detecția indicatoarelor</a:t>
            </a:r>
            <a:endParaRPr lang="ro-RO" sz="700" dirty="0"/>
          </a:p>
        </p:txBody>
      </p:sp>
      <p:sp>
        <p:nvSpPr>
          <p:cNvPr id="280" name="Google Shape;280;p19"/>
          <p:cNvSpPr/>
          <p:nvPr/>
        </p:nvSpPr>
        <p:spPr>
          <a:xfrm>
            <a:off x="13801271" y="9750155"/>
            <a:ext cx="2296664" cy="536845"/>
          </a:xfrm>
          <a:custGeom>
            <a:avLst/>
            <a:gdLst/>
            <a:ahLst/>
            <a:cxnLst/>
            <a:rect l="l" t="t" r="r" b="b"/>
            <a:pathLst>
              <a:path w="2296664" h="536845" extrusionOk="0">
                <a:moveTo>
                  <a:pt x="0" y="0"/>
                </a:moveTo>
                <a:lnTo>
                  <a:pt x="2296664" y="0"/>
                </a:lnTo>
                <a:lnTo>
                  <a:pt x="2296664" y="536846"/>
                </a:lnTo>
                <a:lnTo>
                  <a:pt x="0" y="536846"/>
                </a:lnTo>
                <a:lnTo>
                  <a:pt x="0" y="0"/>
                </a:lnTo>
                <a:close/>
              </a:path>
            </a:pathLst>
          </a:custGeom>
          <a:blipFill rotWithShape="1">
            <a:blip r:embed="rId4">
              <a:alphaModFix/>
            </a:blip>
            <a:stretch>
              <a:fillRect/>
            </a:stretch>
          </a:blipFill>
          <a:ln>
            <a:noFill/>
          </a:ln>
        </p:spPr>
      </p:sp>
      <p:pic>
        <p:nvPicPr>
          <p:cNvPr id="8" name="Picture 7">
            <a:extLst>
              <a:ext uri="{FF2B5EF4-FFF2-40B4-BE49-F238E27FC236}">
                <a16:creationId xmlns:a16="http://schemas.microsoft.com/office/drawing/2014/main" id="{8581AE20-A1AD-EA9C-C6E1-4403A88F34FA}"/>
              </a:ext>
            </a:extLst>
          </p:cNvPr>
          <p:cNvPicPr>
            <a:picLocks noChangeAspect="1"/>
          </p:cNvPicPr>
          <p:nvPr/>
        </p:nvPicPr>
        <p:blipFill>
          <a:blip r:embed="rId5"/>
          <a:stretch>
            <a:fillRect/>
          </a:stretch>
        </p:blipFill>
        <p:spPr>
          <a:xfrm>
            <a:off x="1616363" y="2073025"/>
            <a:ext cx="15055273" cy="7845704"/>
          </a:xfrm>
          <a:prstGeom prst="rect">
            <a:avLst/>
          </a:prstGeom>
        </p:spPr>
      </p:pic>
    </p:spTree>
    <p:extLst>
      <p:ext uri="{BB962C8B-B14F-4D97-AF65-F5344CB8AC3E}">
        <p14:creationId xmlns:p14="http://schemas.microsoft.com/office/powerpoint/2010/main" val="14238901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grpSp>
        <p:nvGrpSpPr>
          <p:cNvPr id="203" name="Google Shape;203;p17"/>
          <p:cNvGrpSpPr/>
          <p:nvPr/>
        </p:nvGrpSpPr>
        <p:grpSpPr>
          <a:xfrm>
            <a:off x="292336" y="67420"/>
            <a:ext cx="17703329" cy="9971335"/>
            <a:chOff x="0" y="-47625"/>
            <a:chExt cx="4662605" cy="2626195"/>
          </a:xfrm>
        </p:grpSpPr>
        <p:sp>
          <p:nvSpPr>
            <p:cNvPr id="204" name="Google Shape;204;p17"/>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6" name="Google Shape;206;p17"/>
          <p:cNvGrpSpPr/>
          <p:nvPr/>
        </p:nvGrpSpPr>
        <p:grpSpPr>
          <a:xfrm>
            <a:off x="1561362" y="2132327"/>
            <a:ext cx="8330655" cy="6079223"/>
            <a:chOff x="0" y="-47625"/>
            <a:chExt cx="1489205" cy="1086734"/>
          </a:xfrm>
        </p:grpSpPr>
        <p:sp>
          <p:nvSpPr>
            <p:cNvPr id="207" name="Google Shape;207;p17"/>
            <p:cNvSpPr/>
            <p:nvPr/>
          </p:nvSpPr>
          <p:spPr>
            <a:xfrm>
              <a:off x="0" y="0"/>
              <a:ext cx="1489205" cy="1039109"/>
            </a:xfrm>
            <a:custGeom>
              <a:avLst/>
              <a:gdLst/>
              <a:ahLst/>
              <a:cxnLst/>
              <a:rect l="l" t="t" r="r" b="b"/>
              <a:pathLst>
                <a:path w="1489205" h="1039109" extrusionOk="0">
                  <a:moveTo>
                    <a:pt x="47396" y="0"/>
                  </a:moveTo>
                  <a:lnTo>
                    <a:pt x="1441810" y="0"/>
                  </a:lnTo>
                  <a:cubicBezTo>
                    <a:pt x="1454380" y="0"/>
                    <a:pt x="1466435" y="4993"/>
                    <a:pt x="1475323" y="13882"/>
                  </a:cubicBezTo>
                  <a:cubicBezTo>
                    <a:pt x="1484212" y="22770"/>
                    <a:pt x="1489205" y="34826"/>
                    <a:pt x="1489205" y="47396"/>
                  </a:cubicBezTo>
                  <a:lnTo>
                    <a:pt x="1489205" y="991714"/>
                  </a:lnTo>
                  <a:cubicBezTo>
                    <a:pt x="1489205" y="1004284"/>
                    <a:pt x="1484212" y="1016339"/>
                    <a:pt x="1475323" y="1025228"/>
                  </a:cubicBezTo>
                  <a:cubicBezTo>
                    <a:pt x="1466435" y="1034116"/>
                    <a:pt x="1454380" y="1039109"/>
                    <a:pt x="1441810" y="1039109"/>
                  </a:cubicBezTo>
                  <a:lnTo>
                    <a:pt x="47396" y="1039109"/>
                  </a:lnTo>
                  <a:cubicBezTo>
                    <a:pt x="34826" y="1039109"/>
                    <a:pt x="22770" y="1034116"/>
                    <a:pt x="13882" y="1025228"/>
                  </a:cubicBezTo>
                  <a:cubicBezTo>
                    <a:pt x="4993" y="1016339"/>
                    <a:pt x="0" y="1004284"/>
                    <a:pt x="0" y="991714"/>
                  </a:cubicBezTo>
                  <a:lnTo>
                    <a:pt x="0" y="47396"/>
                  </a:lnTo>
                  <a:cubicBezTo>
                    <a:pt x="0" y="34826"/>
                    <a:pt x="4993" y="22770"/>
                    <a:pt x="13882" y="13882"/>
                  </a:cubicBezTo>
                  <a:cubicBezTo>
                    <a:pt x="22770" y="4993"/>
                    <a:pt x="34826" y="0"/>
                    <a:pt x="47396"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0" name="Google Shape;210;p17"/>
          <p:cNvSpPr txBox="1"/>
          <p:nvPr/>
        </p:nvSpPr>
        <p:spPr>
          <a:xfrm>
            <a:off x="2017371" y="4926669"/>
            <a:ext cx="7418700" cy="2769989"/>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500" dirty="0">
                <a:solidFill>
                  <a:srgbClr val="FFFFFF"/>
                </a:solidFill>
                <a:latin typeface="Alfa Slab One"/>
                <a:ea typeface="Alfa Slab One"/>
                <a:cs typeface="Alfa Slab One"/>
                <a:sym typeface="Alfa Slab One"/>
              </a:rPr>
              <a:t>Testarea în mediul real </a:t>
            </a:r>
            <a:endParaRPr lang="ro-RO" dirty="0"/>
          </a:p>
        </p:txBody>
      </p:sp>
      <p:sp>
        <p:nvSpPr>
          <p:cNvPr id="211" name="Google Shape;211;p17"/>
          <p:cNvSpPr txBox="1"/>
          <p:nvPr/>
        </p:nvSpPr>
        <p:spPr>
          <a:xfrm>
            <a:off x="4849812" y="3211318"/>
            <a:ext cx="1753800" cy="1938992"/>
          </a:xfrm>
          <a:prstGeom prst="rect">
            <a:avLst/>
          </a:prstGeom>
          <a:noFill/>
          <a:ln>
            <a:noFill/>
          </a:ln>
        </p:spPr>
        <p:txBody>
          <a:bodyPr spcFirstLastPara="1" wrap="square" lIns="0" tIns="0" rIns="0" bIns="0" anchor="t" anchorCtr="0">
            <a:spAutoFit/>
          </a:bodyPr>
          <a:lstStyle/>
          <a:p>
            <a:pPr marL="0" marR="0" lvl="0" indent="0" algn="ctr" rtl="0">
              <a:lnSpc>
                <a:spcPct val="139988"/>
              </a:lnSpc>
              <a:spcBef>
                <a:spcPts val="0"/>
              </a:spcBef>
              <a:spcAft>
                <a:spcPts val="0"/>
              </a:spcAft>
              <a:buNone/>
            </a:pPr>
            <a:r>
              <a:rPr lang="en-US" sz="9000" dirty="0">
                <a:solidFill>
                  <a:srgbClr val="F3D339"/>
                </a:solidFill>
                <a:latin typeface="Alfa Slab One"/>
                <a:sym typeface="Alfa Slab One"/>
              </a:rPr>
              <a:t>4</a:t>
            </a:r>
            <a:endParaRPr dirty="0"/>
          </a:p>
        </p:txBody>
      </p:sp>
      <p:sp>
        <p:nvSpPr>
          <p:cNvPr id="212" name="Google Shape;212;p17"/>
          <p:cNvSpPr/>
          <p:nvPr/>
        </p:nvSpPr>
        <p:spPr>
          <a:xfrm>
            <a:off x="10829918" y="1528163"/>
            <a:ext cx="4355475" cy="7229004"/>
          </a:xfrm>
          <a:custGeom>
            <a:avLst/>
            <a:gdLst/>
            <a:ahLst/>
            <a:cxnLst/>
            <a:rect l="l" t="t" r="r" b="b"/>
            <a:pathLst>
              <a:path w="4355475" h="7229004" extrusionOk="0">
                <a:moveTo>
                  <a:pt x="0" y="0"/>
                </a:moveTo>
                <a:lnTo>
                  <a:pt x="4355475" y="0"/>
                </a:lnTo>
                <a:lnTo>
                  <a:pt x="4355475" y="7229005"/>
                </a:lnTo>
                <a:lnTo>
                  <a:pt x="0" y="7229005"/>
                </a:lnTo>
                <a:lnTo>
                  <a:pt x="0" y="0"/>
                </a:lnTo>
                <a:close/>
              </a:path>
            </a:pathLst>
          </a:custGeom>
          <a:blipFill rotWithShape="1">
            <a:blip r:embed="rId3">
              <a:alphaModFix/>
            </a:blip>
            <a:stretch>
              <a:fillRect/>
            </a:stretch>
          </a:blipFill>
          <a:ln>
            <a:noFill/>
          </a:ln>
        </p:spPr>
      </p:sp>
      <p:sp>
        <p:nvSpPr>
          <p:cNvPr id="213" name="Google Shape;213;p17"/>
          <p:cNvSpPr/>
          <p:nvPr/>
        </p:nvSpPr>
        <p:spPr>
          <a:xfrm rot="8332728">
            <a:off x="15919865" y="-926704"/>
            <a:ext cx="3243043" cy="3450046"/>
          </a:xfrm>
          <a:custGeom>
            <a:avLst/>
            <a:gdLst/>
            <a:ahLst/>
            <a:cxnLst/>
            <a:rect l="l" t="t" r="r" b="b"/>
            <a:pathLst>
              <a:path w="3243043" h="3450046" extrusionOk="0">
                <a:moveTo>
                  <a:pt x="0" y="0"/>
                </a:moveTo>
                <a:lnTo>
                  <a:pt x="3243043" y="0"/>
                </a:lnTo>
                <a:lnTo>
                  <a:pt x="3243043" y="3450045"/>
                </a:lnTo>
                <a:lnTo>
                  <a:pt x="0" y="3450045"/>
                </a:lnTo>
                <a:lnTo>
                  <a:pt x="0" y="0"/>
                </a:lnTo>
                <a:close/>
              </a:path>
            </a:pathLst>
          </a:custGeom>
          <a:blipFill rotWithShape="1">
            <a:blip r:embed="rId4">
              <a:alphaModFix/>
            </a:blip>
            <a:stretch>
              <a:fillRect/>
            </a:stretch>
          </a:blipFill>
          <a:ln>
            <a:noFill/>
          </a:ln>
        </p:spPr>
      </p:sp>
      <p:sp>
        <p:nvSpPr>
          <p:cNvPr id="214" name="Google Shape;214;p17"/>
          <p:cNvSpPr/>
          <p:nvPr/>
        </p:nvSpPr>
        <p:spPr>
          <a:xfrm rot="-6935072">
            <a:off x="-515667" y="8401312"/>
            <a:ext cx="2247513" cy="2390971"/>
          </a:xfrm>
          <a:custGeom>
            <a:avLst/>
            <a:gdLst/>
            <a:ahLst/>
            <a:cxnLst/>
            <a:rect l="l" t="t" r="r" b="b"/>
            <a:pathLst>
              <a:path w="2247513" h="2390971" extrusionOk="0">
                <a:moveTo>
                  <a:pt x="0" y="0"/>
                </a:moveTo>
                <a:lnTo>
                  <a:pt x="2247513" y="0"/>
                </a:lnTo>
                <a:lnTo>
                  <a:pt x="2247513" y="2390971"/>
                </a:lnTo>
                <a:lnTo>
                  <a:pt x="0" y="2390971"/>
                </a:lnTo>
                <a:lnTo>
                  <a:pt x="0" y="0"/>
                </a:lnTo>
                <a:close/>
              </a:path>
            </a:pathLst>
          </a:custGeom>
          <a:blipFill rotWithShape="1">
            <a:blip r:embed="rId5">
              <a:alphaModFix/>
            </a:blip>
            <a:stretch>
              <a:fillRect/>
            </a:stretch>
          </a:blipFill>
          <a:ln>
            <a:noFill/>
          </a:ln>
        </p:spPr>
      </p:sp>
      <p:sp>
        <p:nvSpPr>
          <p:cNvPr id="215" name="Google Shape;215;p17"/>
          <p:cNvSpPr/>
          <p:nvPr/>
        </p:nvSpPr>
        <p:spPr>
          <a:xfrm rot="-734137">
            <a:off x="-92226" y="-2503485"/>
            <a:ext cx="5275589" cy="4055609"/>
          </a:xfrm>
          <a:custGeom>
            <a:avLst/>
            <a:gdLst/>
            <a:ahLst/>
            <a:cxnLst/>
            <a:rect l="l" t="t" r="r" b="b"/>
            <a:pathLst>
              <a:path w="5275589" h="4055609" extrusionOk="0">
                <a:moveTo>
                  <a:pt x="0" y="0"/>
                </a:moveTo>
                <a:lnTo>
                  <a:pt x="5275589" y="0"/>
                </a:lnTo>
                <a:lnTo>
                  <a:pt x="5275589" y="4055609"/>
                </a:lnTo>
                <a:lnTo>
                  <a:pt x="0" y="4055609"/>
                </a:lnTo>
                <a:lnTo>
                  <a:pt x="0" y="0"/>
                </a:lnTo>
                <a:close/>
              </a:path>
            </a:pathLst>
          </a:custGeom>
          <a:blipFill rotWithShape="1">
            <a:blip r:embed="rId6">
              <a:alphaModFix/>
            </a:blip>
            <a:stretch>
              <a:fillRect/>
            </a:stretch>
          </a:blipFill>
          <a:ln>
            <a:noFill/>
          </a:ln>
        </p:spPr>
      </p:sp>
      <p:sp>
        <p:nvSpPr>
          <p:cNvPr id="216" name="Google Shape;216;p17"/>
          <p:cNvSpPr/>
          <p:nvPr/>
        </p:nvSpPr>
        <p:spPr>
          <a:xfrm>
            <a:off x="16500608" y="6387705"/>
            <a:ext cx="6164455" cy="4738925"/>
          </a:xfrm>
          <a:custGeom>
            <a:avLst/>
            <a:gdLst/>
            <a:ahLst/>
            <a:cxnLst/>
            <a:rect l="l" t="t" r="r" b="b"/>
            <a:pathLst>
              <a:path w="6164455" h="4738925" extrusionOk="0">
                <a:moveTo>
                  <a:pt x="0" y="0"/>
                </a:moveTo>
                <a:lnTo>
                  <a:pt x="6164455" y="0"/>
                </a:lnTo>
                <a:lnTo>
                  <a:pt x="6164455" y="4738925"/>
                </a:lnTo>
                <a:lnTo>
                  <a:pt x="0" y="4738925"/>
                </a:lnTo>
                <a:lnTo>
                  <a:pt x="0" y="0"/>
                </a:lnTo>
                <a:close/>
              </a:path>
            </a:pathLst>
          </a:custGeom>
          <a:blipFill rotWithShape="1">
            <a:blip r:embed="rId6">
              <a:alphaModFix/>
            </a:blip>
            <a:stretch>
              <a:fillRect/>
            </a:stretch>
          </a:blipFill>
          <a:ln>
            <a:noFill/>
          </a:ln>
        </p:spPr>
      </p:sp>
      <p:sp>
        <p:nvSpPr>
          <p:cNvPr id="217" name="Google Shape;217;p17"/>
          <p:cNvSpPr/>
          <p:nvPr/>
        </p:nvSpPr>
        <p:spPr>
          <a:xfrm>
            <a:off x="6888926" y="1412927"/>
            <a:ext cx="2255074" cy="557191"/>
          </a:xfrm>
          <a:custGeom>
            <a:avLst/>
            <a:gdLst/>
            <a:ahLst/>
            <a:cxnLst/>
            <a:rect l="l" t="t" r="r" b="b"/>
            <a:pathLst>
              <a:path w="2255074" h="557191" extrusionOk="0">
                <a:moveTo>
                  <a:pt x="0" y="0"/>
                </a:moveTo>
                <a:lnTo>
                  <a:pt x="2255074" y="0"/>
                </a:lnTo>
                <a:lnTo>
                  <a:pt x="2255074" y="557191"/>
                </a:lnTo>
                <a:lnTo>
                  <a:pt x="0" y="557191"/>
                </a:lnTo>
                <a:lnTo>
                  <a:pt x="0" y="0"/>
                </a:lnTo>
                <a:close/>
              </a:path>
            </a:pathLst>
          </a:custGeom>
          <a:blipFill rotWithShape="1">
            <a:blip r:embed="rId7">
              <a:alphaModFix/>
            </a:blip>
            <a:stretch>
              <a:fillRect/>
            </a:stretch>
          </a:blipFill>
          <a:ln>
            <a:noFill/>
          </a:ln>
        </p:spPr>
      </p:sp>
    </p:spTree>
    <p:extLst>
      <p:ext uri="{BB962C8B-B14F-4D97-AF65-F5344CB8AC3E}">
        <p14:creationId xmlns:p14="http://schemas.microsoft.com/office/powerpoint/2010/main" val="759228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452"/>
        <p:cNvGrpSpPr/>
        <p:nvPr/>
      </p:nvGrpSpPr>
      <p:grpSpPr>
        <a:xfrm>
          <a:off x="0" y="0"/>
          <a:ext cx="0" cy="0"/>
          <a:chOff x="0" y="0"/>
          <a:chExt cx="0" cy="0"/>
        </a:xfrm>
      </p:grpSpPr>
      <p:grpSp>
        <p:nvGrpSpPr>
          <p:cNvPr id="453" name="Google Shape;453;p26"/>
          <p:cNvGrpSpPr/>
          <p:nvPr/>
        </p:nvGrpSpPr>
        <p:grpSpPr>
          <a:xfrm>
            <a:off x="292334" y="157832"/>
            <a:ext cx="17703329" cy="9971335"/>
            <a:chOff x="0" y="-47625"/>
            <a:chExt cx="4662605" cy="2626195"/>
          </a:xfrm>
        </p:grpSpPr>
        <p:sp>
          <p:nvSpPr>
            <p:cNvPr id="454" name="Google Shape;454;p26"/>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71" name="Google Shape;471;p26"/>
          <p:cNvSpPr txBox="1"/>
          <p:nvPr/>
        </p:nvSpPr>
        <p:spPr>
          <a:xfrm>
            <a:off x="660516" y="785815"/>
            <a:ext cx="16966964" cy="6647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3600" b="0" i="0" u="none" strike="noStrike" cap="none" dirty="0">
                <a:solidFill>
                  <a:srgbClr val="07687F"/>
                </a:solidFill>
                <a:latin typeface="Alfa Slab One"/>
                <a:ea typeface="Alfa Slab One"/>
                <a:cs typeface="Alfa Slab One"/>
                <a:sym typeface="Alfa Slab One"/>
              </a:rPr>
              <a:t>Testarea în mediul real a algoritmului de urmărire a marcajelor</a:t>
            </a:r>
            <a:endParaRPr lang="ro-RO" sz="600" dirty="0"/>
          </a:p>
        </p:txBody>
      </p:sp>
      <p:sp>
        <p:nvSpPr>
          <p:cNvPr id="473" name="Google Shape;473;p26"/>
          <p:cNvSpPr/>
          <p:nvPr/>
        </p:nvSpPr>
        <p:spPr>
          <a:xfrm rot="5400000">
            <a:off x="14970492" y="7285128"/>
            <a:ext cx="2911788" cy="680630"/>
          </a:xfrm>
          <a:custGeom>
            <a:avLst/>
            <a:gdLst/>
            <a:ahLst/>
            <a:cxnLst/>
            <a:rect l="l" t="t" r="r" b="b"/>
            <a:pathLst>
              <a:path w="2911788" h="680630" extrusionOk="0">
                <a:moveTo>
                  <a:pt x="0" y="0"/>
                </a:moveTo>
                <a:lnTo>
                  <a:pt x="2911788" y="0"/>
                </a:lnTo>
                <a:lnTo>
                  <a:pt x="2911788" y="680631"/>
                </a:lnTo>
                <a:lnTo>
                  <a:pt x="0" y="680631"/>
                </a:lnTo>
                <a:lnTo>
                  <a:pt x="0" y="0"/>
                </a:lnTo>
                <a:close/>
              </a:path>
            </a:pathLst>
          </a:custGeom>
          <a:blipFill rotWithShape="1">
            <a:blip r:embed="rId4">
              <a:alphaModFix/>
            </a:blip>
            <a:stretch>
              <a:fillRect/>
            </a:stretch>
          </a:blipFill>
          <a:ln>
            <a:noFill/>
          </a:ln>
        </p:spPr>
      </p:sp>
      <p:sp>
        <p:nvSpPr>
          <p:cNvPr id="3" name="Google Shape;473;p26">
            <a:extLst>
              <a:ext uri="{FF2B5EF4-FFF2-40B4-BE49-F238E27FC236}">
                <a16:creationId xmlns:a16="http://schemas.microsoft.com/office/drawing/2014/main" id="{86C0FD20-3D7B-B00E-5AF5-4FF7D51CD808}"/>
              </a:ext>
            </a:extLst>
          </p:cNvPr>
          <p:cNvSpPr/>
          <p:nvPr/>
        </p:nvSpPr>
        <p:spPr>
          <a:xfrm rot="16200000">
            <a:off x="405720" y="3743420"/>
            <a:ext cx="2911788" cy="680630"/>
          </a:xfrm>
          <a:custGeom>
            <a:avLst/>
            <a:gdLst/>
            <a:ahLst/>
            <a:cxnLst/>
            <a:rect l="l" t="t" r="r" b="b"/>
            <a:pathLst>
              <a:path w="2911788" h="680630" extrusionOk="0">
                <a:moveTo>
                  <a:pt x="0" y="0"/>
                </a:moveTo>
                <a:lnTo>
                  <a:pt x="2911788" y="0"/>
                </a:lnTo>
                <a:lnTo>
                  <a:pt x="2911788" y="680631"/>
                </a:lnTo>
                <a:lnTo>
                  <a:pt x="0" y="680631"/>
                </a:lnTo>
                <a:lnTo>
                  <a:pt x="0" y="0"/>
                </a:lnTo>
                <a:close/>
              </a:path>
            </a:pathLst>
          </a:custGeom>
          <a:blipFill rotWithShape="1">
            <a:blip r:embed="rId4">
              <a:alphaModFix/>
            </a:blip>
            <a:stretch>
              <a:fillRect/>
            </a:stretch>
          </a:blipFill>
          <a:ln>
            <a:noFill/>
          </a:ln>
        </p:spPr>
      </p:sp>
      <p:pic>
        <p:nvPicPr>
          <p:cNvPr id="4" name="Online Media 3" descr="Demo Robot Licenta Lane Follwer">
            <a:hlinkClick r:id="" action="ppaction://media"/>
            <a:extLst>
              <a:ext uri="{FF2B5EF4-FFF2-40B4-BE49-F238E27FC236}">
                <a16:creationId xmlns:a16="http://schemas.microsoft.com/office/drawing/2014/main" id="{4D77147D-2806-4256-3EFB-42109FECDB76}"/>
              </a:ext>
            </a:extLst>
          </p:cNvPr>
          <p:cNvPicPr>
            <a:picLocks noRot="1" noChangeAspect="1"/>
          </p:cNvPicPr>
          <p:nvPr>
            <a:videoFile r:link="rId1"/>
          </p:nvPr>
        </p:nvPicPr>
        <p:blipFill>
          <a:blip r:embed="rId5"/>
          <a:stretch>
            <a:fillRect/>
          </a:stretch>
        </p:blipFill>
        <p:spPr>
          <a:xfrm>
            <a:off x="2201929" y="1847724"/>
            <a:ext cx="13884141" cy="78445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452"/>
        <p:cNvGrpSpPr/>
        <p:nvPr/>
      </p:nvGrpSpPr>
      <p:grpSpPr>
        <a:xfrm>
          <a:off x="0" y="0"/>
          <a:ext cx="0" cy="0"/>
          <a:chOff x="0" y="0"/>
          <a:chExt cx="0" cy="0"/>
        </a:xfrm>
      </p:grpSpPr>
      <p:grpSp>
        <p:nvGrpSpPr>
          <p:cNvPr id="453" name="Google Shape;453;p26"/>
          <p:cNvGrpSpPr/>
          <p:nvPr/>
        </p:nvGrpSpPr>
        <p:grpSpPr>
          <a:xfrm>
            <a:off x="292334" y="157832"/>
            <a:ext cx="17703329" cy="9971335"/>
            <a:chOff x="0" y="-47625"/>
            <a:chExt cx="4662605" cy="2626195"/>
          </a:xfrm>
        </p:grpSpPr>
        <p:sp>
          <p:nvSpPr>
            <p:cNvPr id="454" name="Google Shape;454;p26"/>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71" name="Google Shape;471;p26"/>
          <p:cNvSpPr txBox="1"/>
          <p:nvPr/>
        </p:nvSpPr>
        <p:spPr>
          <a:xfrm>
            <a:off x="660517" y="678973"/>
            <a:ext cx="16966964" cy="8863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4800" b="0" i="0" u="none" strike="noStrike" cap="none" dirty="0">
                <a:solidFill>
                  <a:srgbClr val="07687F"/>
                </a:solidFill>
                <a:latin typeface="Alfa Slab One"/>
                <a:ea typeface="Alfa Slab One"/>
                <a:cs typeface="Alfa Slab One"/>
                <a:sym typeface="Alfa Slab One"/>
              </a:rPr>
              <a:t>Testarea în mediul real a algoritmului complet</a:t>
            </a:r>
            <a:endParaRPr lang="ro-RO" sz="900" dirty="0"/>
          </a:p>
        </p:txBody>
      </p:sp>
      <p:sp>
        <p:nvSpPr>
          <p:cNvPr id="473" name="Google Shape;473;p26"/>
          <p:cNvSpPr/>
          <p:nvPr/>
        </p:nvSpPr>
        <p:spPr>
          <a:xfrm rot="5400000">
            <a:off x="14970492" y="7285128"/>
            <a:ext cx="2911788" cy="680630"/>
          </a:xfrm>
          <a:custGeom>
            <a:avLst/>
            <a:gdLst/>
            <a:ahLst/>
            <a:cxnLst/>
            <a:rect l="l" t="t" r="r" b="b"/>
            <a:pathLst>
              <a:path w="2911788" h="680630" extrusionOk="0">
                <a:moveTo>
                  <a:pt x="0" y="0"/>
                </a:moveTo>
                <a:lnTo>
                  <a:pt x="2911788" y="0"/>
                </a:lnTo>
                <a:lnTo>
                  <a:pt x="2911788" y="680631"/>
                </a:lnTo>
                <a:lnTo>
                  <a:pt x="0" y="680631"/>
                </a:lnTo>
                <a:lnTo>
                  <a:pt x="0" y="0"/>
                </a:lnTo>
                <a:close/>
              </a:path>
            </a:pathLst>
          </a:custGeom>
          <a:blipFill rotWithShape="1">
            <a:blip r:embed="rId4">
              <a:alphaModFix/>
            </a:blip>
            <a:stretch>
              <a:fillRect/>
            </a:stretch>
          </a:blipFill>
          <a:ln>
            <a:noFill/>
          </a:ln>
        </p:spPr>
      </p:sp>
      <p:pic>
        <p:nvPicPr>
          <p:cNvPr id="2" name="Online Media 1" descr="Demo Robot Licenta Indicatoare Stanga, Dreapta, Stop si Semafoare">
            <a:hlinkClick r:id="" action="ppaction://media"/>
            <a:extLst>
              <a:ext uri="{FF2B5EF4-FFF2-40B4-BE49-F238E27FC236}">
                <a16:creationId xmlns:a16="http://schemas.microsoft.com/office/drawing/2014/main" id="{90D9FF32-A536-4A5F-1634-2CFEA58DA999}"/>
              </a:ext>
            </a:extLst>
          </p:cNvPr>
          <p:cNvPicPr>
            <a:picLocks noRot="1" noChangeAspect="1"/>
          </p:cNvPicPr>
          <p:nvPr>
            <a:videoFile r:link="rId1"/>
          </p:nvPr>
        </p:nvPicPr>
        <p:blipFill>
          <a:blip r:embed="rId5"/>
          <a:stretch>
            <a:fillRect/>
          </a:stretch>
        </p:blipFill>
        <p:spPr>
          <a:xfrm>
            <a:off x="2201929" y="1897768"/>
            <a:ext cx="13884142" cy="7844541"/>
          </a:xfrm>
          <a:prstGeom prst="rect">
            <a:avLst/>
          </a:prstGeom>
        </p:spPr>
      </p:pic>
      <p:sp>
        <p:nvSpPr>
          <p:cNvPr id="3" name="Google Shape;473;p26">
            <a:extLst>
              <a:ext uri="{FF2B5EF4-FFF2-40B4-BE49-F238E27FC236}">
                <a16:creationId xmlns:a16="http://schemas.microsoft.com/office/drawing/2014/main" id="{86C0FD20-3D7B-B00E-5AF5-4FF7D51CD808}"/>
              </a:ext>
            </a:extLst>
          </p:cNvPr>
          <p:cNvSpPr/>
          <p:nvPr/>
        </p:nvSpPr>
        <p:spPr>
          <a:xfrm rot="16200000">
            <a:off x="405720" y="3743420"/>
            <a:ext cx="2911788" cy="680630"/>
          </a:xfrm>
          <a:custGeom>
            <a:avLst/>
            <a:gdLst/>
            <a:ahLst/>
            <a:cxnLst/>
            <a:rect l="l" t="t" r="r" b="b"/>
            <a:pathLst>
              <a:path w="2911788" h="680630" extrusionOk="0">
                <a:moveTo>
                  <a:pt x="0" y="0"/>
                </a:moveTo>
                <a:lnTo>
                  <a:pt x="2911788" y="0"/>
                </a:lnTo>
                <a:lnTo>
                  <a:pt x="2911788" y="680631"/>
                </a:lnTo>
                <a:lnTo>
                  <a:pt x="0" y="680631"/>
                </a:lnTo>
                <a:lnTo>
                  <a:pt x="0" y="0"/>
                </a:lnTo>
                <a:close/>
              </a:path>
            </a:pathLst>
          </a:custGeom>
          <a:blipFill rotWithShape="1">
            <a:blip r:embed="rId4">
              <a:alphaModFix/>
            </a:blip>
            <a:stretch>
              <a:fillRect/>
            </a:stretch>
          </a:blipFill>
          <a:ln>
            <a:noFill/>
          </a:ln>
        </p:spPr>
      </p:sp>
    </p:spTree>
    <p:extLst>
      <p:ext uri="{BB962C8B-B14F-4D97-AF65-F5344CB8AC3E}">
        <p14:creationId xmlns:p14="http://schemas.microsoft.com/office/powerpoint/2010/main" val="703747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394"/>
        <p:cNvGrpSpPr/>
        <p:nvPr/>
      </p:nvGrpSpPr>
      <p:grpSpPr>
        <a:xfrm>
          <a:off x="0" y="0"/>
          <a:ext cx="0" cy="0"/>
          <a:chOff x="0" y="0"/>
          <a:chExt cx="0" cy="0"/>
        </a:xfrm>
      </p:grpSpPr>
      <p:grpSp>
        <p:nvGrpSpPr>
          <p:cNvPr id="395" name="Google Shape;395;p24"/>
          <p:cNvGrpSpPr/>
          <p:nvPr/>
        </p:nvGrpSpPr>
        <p:grpSpPr>
          <a:xfrm>
            <a:off x="292336" y="67420"/>
            <a:ext cx="17703329" cy="9971335"/>
            <a:chOff x="0" y="-47625"/>
            <a:chExt cx="4662605" cy="2626195"/>
          </a:xfrm>
        </p:grpSpPr>
        <p:sp>
          <p:nvSpPr>
            <p:cNvPr id="396" name="Google Shape;396;p24"/>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ro-RO"/>
            </a:p>
          </p:txBody>
        </p:sp>
        <p:sp>
          <p:nvSpPr>
            <p:cNvPr id="397" name="Google Shape;397;p24"/>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lang="ro-RO" sz="1800" b="0" i="0" u="none" strike="noStrike" cap="none">
                <a:solidFill>
                  <a:schemeClr val="dk1"/>
                </a:solidFill>
                <a:latin typeface="Calibri"/>
                <a:ea typeface="Calibri"/>
                <a:cs typeface="Calibri"/>
                <a:sym typeface="Calibri"/>
              </a:endParaRPr>
            </a:p>
          </p:txBody>
        </p:sp>
      </p:grpSp>
      <p:graphicFrame>
        <p:nvGraphicFramePr>
          <p:cNvPr id="398" name="Google Shape;398;p24"/>
          <p:cNvGraphicFramePr/>
          <p:nvPr>
            <p:extLst>
              <p:ext uri="{D42A27DB-BD31-4B8C-83A1-F6EECF244321}">
                <p14:modId xmlns:p14="http://schemas.microsoft.com/office/powerpoint/2010/main" val="3543004923"/>
              </p:ext>
            </p:extLst>
          </p:nvPr>
        </p:nvGraphicFramePr>
        <p:xfrm>
          <a:off x="1028700" y="3663433"/>
          <a:ext cx="16275450" cy="4202650"/>
        </p:xfrm>
        <a:graphic>
          <a:graphicData uri="http://schemas.openxmlformats.org/drawingml/2006/table">
            <a:tbl>
              <a:tblPr>
                <a:noFill/>
                <a:tableStyleId>{4C5FC91A-FCBD-49FE-8593-E64ABF76E20D}</a:tableStyleId>
              </a:tblPr>
              <a:tblGrid>
                <a:gridCol w="5425150">
                  <a:extLst>
                    <a:ext uri="{9D8B030D-6E8A-4147-A177-3AD203B41FA5}">
                      <a16:colId xmlns:a16="http://schemas.microsoft.com/office/drawing/2014/main" val="20000"/>
                    </a:ext>
                  </a:extLst>
                </a:gridCol>
                <a:gridCol w="5425150">
                  <a:extLst>
                    <a:ext uri="{9D8B030D-6E8A-4147-A177-3AD203B41FA5}">
                      <a16:colId xmlns:a16="http://schemas.microsoft.com/office/drawing/2014/main" val="20001"/>
                    </a:ext>
                  </a:extLst>
                </a:gridCol>
                <a:gridCol w="5425150">
                  <a:extLst>
                    <a:ext uri="{9D8B030D-6E8A-4147-A177-3AD203B41FA5}">
                      <a16:colId xmlns:a16="http://schemas.microsoft.com/office/drawing/2014/main" val="20002"/>
                    </a:ext>
                  </a:extLst>
                </a:gridCol>
              </a:tblGrid>
              <a:tr h="2192975">
                <a:tc>
                  <a:txBody>
                    <a:bodyPr/>
                    <a:lstStyle/>
                    <a:p>
                      <a:pPr marL="0" marR="0" lvl="0" indent="0" algn="ctr" rtl="0">
                        <a:lnSpc>
                          <a:spcPct val="140000"/>
                        </a:lnSpc>
                        <a:spcBef>
                          <a:spcPts val="0"/>
                        </a:spcBef>
                        <a:spcAft>
                          <a:spcPts val="0"/>
                        </a:spcAft>
                        <a:buNone/>
                      </a:pPr>
                      <a:r>
                        <a:rPr lang="ro-RO" sz="3500" b="1" u="none" strike="noStrike" cap="none" noProof="0" dirty="0">
                          <a:solidFill>
                            <a:srgbClr val="07687F"/>
                          </a:solidFill>
                          <a:latin typeface="Alice"/>
                          <a:ea typeface="Alice"/>
                          <a:cs typeface="Alice"/>
                          <a:sym typeface="Alice"/>
                        </a:rPr>
                        <a:t>1. Introducere</a:t>
                      </a: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40000"/>
                        </a:lnSpc>
                        <a:spcBef>
                          <a:spcPts val="0"/>
                        </a:spcBef>
                        <a:spcAft>
                          <a:spcPts val="0"/>
                        </a:spcAft>
                        <a:buNone/>
                      </a:pPr>
                      <a:r>
                        <a:rPr lang="ro-RO" sz="3500" b="1" u="none" strike="noStrike" cap="none" noProof="0" dirty="0">
                          <a:solidFill>
                            <a:srgbClr val="07687F"/>
                          </a:solidFill>
                          <a:latin typeface="Alice"/>
                          <a:ea typeface="Alice"/>
                          <a:sym typeface="Alice"/>
                        </a:rPr>
                        <a:t>2. Construcția Hardware</a:t>
                      </a: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40000"/>
                        </a:lnSpc>
                        <a:spcBef>
                          <a:spcPts val="0"/>
                        </a:spcBef>
                        <a:spcAft>
                          <a:spcPts val="0"/>
                        </a:spcAft>
                        <a:buNone/>
                      </a:pPr>
                      <a:r>
                        <a:rPr lang="ro-RO" sz="3500" b="1" u="none" strike="noStrike" cap="none" noProof="0" dirty="0">
                          <a:solidFill>
                            <a:srgbClr val="07687F"/>
                          </a:solidFill>
                          <a:latin typeface="Alice"/>
                          <a:ea typeface="Alice"/>
                          <a:cs typeface="Alice"/>
                          <a:sym typeface="Alice"/>
                        </a:rPr>
                        <a:t>3.Algoritmul pentru condusul autonom</a:t>
                      </a:r>
                    </a:p>
                    <a:p>
                      <a:pPr marL="0" marR="0" lvl="0" indent="0" algn="ctr" rtl="0">
                        <a:lnSpc>
                          <a:spcPct val="140000"/>
                        </a:lnSpc>
                        <a:spcBef>
                          <a:spcPts val="0"/>
                        </a:spcBef>
                        <a:spcAft>
                          <a:spcPts val="0"/>
                        </a:spcAft>
                        <a:buNone/>
                      </a:pP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009675">
                <a:tc>
                  <a:txBody>
                    <a:bodyPr/>
                    <a:lstStyle/>
                    <a:p>
                      <a:pPr marL="0" marR="0" lvl="0" indent="0" algn="ctr" rtl="0">
                        <a:lnSpc>
                          <a:spcPct val="140000"/>
                        </a:lnSpc>
                        <a:spcBef>
                          <a:spcPts val="0"/>
                        </a:spcBef>
                        <a:spcAft>
                          <a:spcPts val="0"/>
                        </a:spcAft>
                        <a:buNone/>
                      </a:pPr>
                      <a:r>
                        <a:rPr lang="ro-RO" sz="3500" b="1" u="none" strike="noStrike" cap="none" noProof="0" dirty="0">
                          <a:solidFill>
                            <a:srgbClr val="07687F"/>
                          </a:solidFill>
                          <a:latin typeface="Alice"/>
                          <a:ea typeface="Alice"/>
                          <a:sym typeface="Alice"/>
                        </a:rPr>
                        <a:t>4. Testarea în mediul real</a:t>
                      </a: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40000"/>
                        </a:lnSpc>
                        <a:spcBef>
                          <a:spcPts val="0"/>
                        </a:spcBef>
                        <a:spcAft>
                          <a:spcPts val="0"/>
                        </a:spcAft>
                        <a:buNone/>
                      </a:pPr>
                      <a:r>
                        <a:rPr lang="ro-RO" sz="3500" b="1" u="none" strike="noStrike" cap="none" noProof="0" dirty="0">
                          <a:solidFill>
                            <a:srgbClr val="07687F"/>
                          </a:solidFill>
                          <a:latin typeface="Alice"/>
                          <a:ea typeface="Alice"/>
                          <a:cs typeface="Alice"/>
                          <a:sym typeface="Alice"/>
                        </a:rPr>
                        <a:t>5. Concluzii</a:t>
                      </a:r>
                    </a:p>
                    <a:p>
                      <a:pPr marL="0" marR="0" lvl="0" indent="0" algn="ctr" rtl="0">
                        <a:lnSpc>
                          <a:spcPct val="140000"/>
                        </a:lnSpc>
                        <a:spcBef>
                          <a:spcPts val="0"/>
                        </a:spcBef>
                        <a:spcAft>
                          <a:spcPts val="0"/>
                        </a:spcAft>
                        <a:buNone/>
                      </a:pP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40000"/>
                        </a:lnSpc>
                        <a:spcBef>
                          <a:spcPts val="0"/>
                        </a:spcBef>
                        <a:spcAft>
                          <a:spcPts val="0"/>
                        </a:spcAft>
                        <a:buNone/>
                      </a:pPr>
                      <a:endParaRPr lang="ro-RO" sz="1100" u="none" strike="noStrike" cap="none" noProof="0" dirty="0"/>
                    </a:p>
                  </a:txBody>
                  <a:tcPr marL="190500" marR="190500" marT="190500" marB="1905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99" name="Google Shape;399;p24"/>
          <p:cNvSpPr txBox="1"/>
          <p:nvPr/>
        </p:nvSpPr>
        <p:spPr>
          <a:xfrm>
            <a:off x="2883473" y="1019175"/>
            <a:ext cx="12751644" cy="13849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500" b="0" i="0" u="none" strike="noStrike" cap="none" dirty="0">
                <a:solidFill>
                  <a:srgbClr val="07687F"/>
                </a:solidFill>
                <a:latin typeface="Alfa Slab One"/>
                <a:ea typeface="Alfa Slab One"/>
                <a:cs typeface="Alfa Slab One"/>
                <a:sym typeface="Alfa Slab One"/>
              </a:rPr>
              <a:t>Cuprins</a:t>
            </a:r>
            <a:endParaRPr lang="ro-RO" dirty="0"/>
          </a:p>
        </p:txBody>
      </p:sp>
      <p:sp>
        <p:nvSpPr>
          <p:cNvPr id="400" name="Google Shape;400;p24"/>
          <p:cNvSpPr/>
          <p:nvPr/>
        </p:nvSpPr>
        <p:spPr>
          <a:xfrm rot="2817605">
            <a:off x="16276073" y="1359779"/>
            <a:ext cx="782591" cy="2093889"/>
          </a:xfrm>
          <a:custGeom>
            <a:avLst/>
            <a:gdLst/>
            <a:ahLst/>
            <a:cxnLst/>
            <a:rect l="l" t="t" r="r" b="b"/>
            <a:pathLst>
              <a:path w="782591" h="2093889" extrusionOk="0">
                <a:moveTo>
                  <a:pt x="0" y="0"/>
                </a:moveTo>
                <a:lnTo>
                  <a:pt x="782591" y="0"/>
                </a:lnTo>
                <a:lnTo>
                  <a:pt x="782591" y="2093889"/>
                </a:lnTo>
                <a:lnTo>
                  <a:pt x="0" y="2093889"/>
                </a:lnTo>
                <a:lnTo>
                  <a:pt x="0" y="0"/>
                </a:lnTo>
                <a:close/>
              </a:path>
            </a:pathLst>
          </a:custGeom>
          <a:blipFill rotWithShape="1">
            <a:blip r:embed="rId3">
              <a:alphaModFix/>
            </a:blip>
            <a:stretch>
              <a:fillRect/>
            </a:stretch>
          </a:blipFill>
          <a:ln>
            <a:noFill/>
          </a:ln>
        </p:spPr>
      </p:sp>
      <p:sp>
        <p:nvSpPr>
          <p:cNvPr id="401" name="Google Shape;401;p24"/>
          <p:cNvSpPr/>
          <p:nvPr/>
        </p:nvSpPr>
        <p:spPr>
          <a:xfrm rot="-7622167">
            <a:off x="-4428296" y="-4772161"/>
            <a:ext cx="10913992" cy="5287704"/>
          </a:xfrm>
          <a:custGeom>
            <a:avLst/>
            <a:gdLst/>
            <a:ahLst/>
            <a:cxnLst/>
            <a:rect l="l" t="t" r="r" b="b"/>
            <a:pathLst>
              <a:path w="10913992" h="5287704" extrusionOk="0">
                <a:moveTo>
                  <a:pt x="0" y="0"/>
                </a:moveTo>
                <a:lnTo>
                  <a:pt x="10913992" y="0"/>
                </a:lnTo>
                <a:lnTo>
                  <a:pt x="10913992" y="5287705"/>
                </a:lnTo>
                <a:lnTo>
                  <a:pt x="0" y="5287705"/>
                </a:lnTo>
                <a:lnTo>
                  <a:pt x="0" y="0"/>
                </a:lnTo>
                <a:close/>
              </a:path>
            </a:pathLst>
          </a:custGeom>
          <a:blipFill rotWithShape="1">
            <a:blip r:embed="rId4">
              <a:alphaModFix/>
            </a:blip>
            <a:stretch>
              <a:fillRect l="-730" r="-730"/>
            </a:stretch>
          </a:blipFill>
          <a:ln>
            <a:noFill/>
          </a:ln>
        </p:spPr>
      </p:sp>
      <p:sp>
        <p:nvSpPr>
          <p:cNvPr id="402" name="Google Shape;402;p24"/>
          <p:cNvSpPr/>
          <p:nvPr/>
        </p:nvSpPr>
        <p:spPr>
          <a:xfrm rot="2496202">
            <a:off x="-5856360" y="-2152587"/>
            <a:ext cx="9016398" cy="1792009"/>
          </a:xfrm>
          <a:custGeom>
            <a:avLst/>
            <a:gdLst/>
            <a:ahLst/>
            <a:cxnLst/>
            <a:rect l="l" t="t" r="r" b="b"/>
            <a:pathLst>
              <a:path w="9016398" h="1792009" extrusionOk="0">
                <a:moveTo>
                  <a:pt x="0" y="0"/>
                </a:moveTo>
                <a:lnTo>
                  <a:pt x="9016398" y="0"/>
                </a:lnTo>
                <a:lnTo>
                  <a:pt x="9016398" y="1792009"/>
                </a:lnTo>
                <a:lnTo>
                  <a:pt x="0" y="1792009"/>
                </a:lnTo>
                <a:lnTo>
                  <a:pt x="0" y="0"/>
                </a:lnTo>
                <a:close/>
              </a:path>
            </a:pathLst>
          </a:custGeom>
          <a:blipFill rotWithShape="1">
            <a:blip r:embed="rId5">
              <a:alphaModFix/>
            </a:blip>
            <a:stretch>
              <a:fillRect/>
            </a:stretch>
          </a:blipFill>
          <a:ln>
            <a:noFill/>
          </a:ln>
        </p:spPr>
      </p:sp>
      <p:sp>
        <p:nvSpPr>
          <p:cNvPr id="403" name="Google Shape;403;p24"/>
          <p:cNvSpPr/>
          <p:nvPr/>
        </p:nvSpPr>
        <p:spPr>
          <a:xfrm rot="10800000">
            <a:off x="7905556" y="8384900"/>
            <a:ext cx="2521733" cy="1204127"/>
          </a:xfrm>
          <a:custGeom>
            <a:avLst/>
            <a:gdLst/>
            <a:ahLst/>
            <a:cxnLst/>
            <a:rect l="l" t="t" r="r" b="b"/>
            <a:pathLst>
              <a:path w="2521733" h="1204127" extrusionOk="0">
                <a:moveTo>
                  <a:pt x="0" y="0"/>
                </a:moveTo>
                <a:lnTo>
                  <a:pt x="2521733" y="0"/>
                </a:lnTo>
                <a:lnTo>
                  <a:pt x="2521733" y="1204127"/>
                </a:lnTo>
                <a:lnTo>
                  <a:pt x="0" y="1204127"/>
                </a:lnTo>
                <a:lnTo>
                  <a:pt x="0" y="0"/>
                </a:lnTo>
                <a:close/>
              </a:path>
            </a:pathLst>
          </a:custGeom>
          <a:blipFill rotWithShape="1">
            <a:blip r:embed="rId6">
              <a:alphaModFix/>
            </a:blip>
            <a:stretch>
              <a:fillRect/>
            </a:stretch>
          </a:blipFill>
          <a:ln>
            <a:noFill/>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119"/>
        <p:cNvGrpSpPr/>
        <p:nvPr/>
      </p:nvGrpSpPr>
      <p:grpSpPr>
        <a:xfrm>
          <a:off x="0" y="0"/>
          <a:ext cx="0" cy="0"/>
          <a:chOff x="0" y="0"/>
          <a:chExt cx="0" cy="0"/>
        </a:xfrm>
      </p:grpSpPr>
      <p:grpSp>
        <p:nvGrpSpPr>
          <p:cNvPr id="120" name="Google Shape;120;p13"/>
          <p:cNvGrpSpPr/>
          <p:nvPr/>
        </p:nvGrpSpPr>
        <p:grpSpPr>
          <a:xfrm>
            <a:off x="292336" y="67420"/>
            <a:ext cx="17703329" cy="9971335"/>
            <a:chOff x="0" y="-47625"/>
            <a:chExt cx="4662605" cy="2626195"/>
          </a:xfrm>
        </p:grpSpPr>
        <p:sp>
          <p:nvSpPr>
            <p:cNvPr id="121" name="Google Shape;121;p13"/>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3" name="Google Shape;123;p13"/>
          <p:cNvGrpSpPr/>
          <p:nvPr/>
        </p:nvGrpSpPr>
        <p:grpSpPr>
          <a:xfrm>
            <a:off x="1028700" y="2143438"/>
            <a:ext cx="9412121" cy="5738191"/>
            <a:chOff x="0" y="-47625"/>
            <a:chExt cx="1682530" cy="1025771"/>
          </a:xfrm>
        </p:grpSpPr>
        <p:sp>
          <p:nvSpPr>
            <p:cNvPr id="124" name="Google Shape;124;p13"/>
            <p:cNvSpPr/>
            <p:nvPr/>
          </p:nvSpPr>
          <p:spPr>
            <a:xfrm>
              <a:off x="0" y="0"/>
              <a:ext cx="1682530" cy="978146"/>
            </a:xfrm>
            <a:custGeom>
              <a:avLst/>
              <a:gdLst/>
              <a:ahLst/>
              <a:cxnLst/>
              <a:rect l="l" t="t" r="r" b="b"/>
              <a:pathLst>
                <a:path w="1682530" h="978146" extrusionOk="0">
                  <a:moveTo>
                    <a:pt x="41950" y="0"/>
                  </a:moveTo>
                  <a:lnTo>
                    <a:pt x="1640580" y="0"/>
                  </a:lnTo>
                  <a:cubicBezTo>
                    <a:pt x="1663749" y="0"/>
                    <a:pt x="1682530" y="18782"/>
                    <a:pt x="1682530" y="41950"/>
                  </a:cubicBezTo>
                  <a:lnTo>
                    <a:pt x="1682530" y="936196"/>
                  </a:lnTo>
                  <a:cubicBezTo>
                    <a:pt x="1682530" y="959364"/>
                    <a:pt x="1663749" y="978146"/>
                    <a:pt x="1640580" y="978146"/>
                  </a:cubicBezTo>
                  <a:lnTo>
                    <a:pt x="41950" y="978146"/>
                  </a:lnTo>
                  <a:cubicBezTo>
                    <a:pt x="18782" y="978146"/>
                    <a:pt x="0" y="959364"/>
                    <a:pt x="0" y="936196"/>
                  </a:cubicBezTo>
                  <a:lnTo>
                    <a:pt x="0" y="41950"/>
                  </a:lnTo>
                  <a:cubicBezTo>
                    <a:pt x="0" y="18782"/>
                    <a:pt x="18782" y="0"/>
                    <a:pt x="41950"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7" name="Google Shape;127;p13"/>
          <p:cNvSpPr txBox="1"/>
          <p:nvPr/>
        </p:nvSpPr>
        <p:spPr>
          <a:xfrm>
            <a:off x="1761056" y="4749825"/>
            <a:ext cx="7947300" cy="13849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500" b="0" i="0" u="none" strike="noStrike" cap="none" dirty="0">
                <a:solidFill>
                  <a:srgbClr val="FFFFFF"/>
                </a:solidFill>
                <a:latin typeface="Alfa Slab One"/>
                <a:ea typeface="Alfa Slab One"/>
                <a:cs typeface="Alfa Slab One"/>
                <a:sym typeface="Alfa Slab One"/>
              </a:rPr>
              <a:t>Concluzii</a:t>
            </a:r>
            <a:endParaRPr lang="ro-RO" dirty="0"/>
          </a:p>
        </p:txBody>
      </p:sp>
      <p:sp>
        <p:nvSpPr>
          <p:cNvPr id="128" name="Google Shape;128;p13"/>
          <p:cNvSpPr txBox="1"/>
          <p:nvPr/>
        </p:nvSpPr>
        <p:spPr>
          <a:xfrm>
            <a:off x="4894942" y="3167996"/>
            <a:ext cx="1753800" cy="1938992"/>
          </a:xfrm>
          <a:prstGeom prst="rect">
            <a:avLst/>
          </a:prstGeom>
          <a:noFill/>
          <a:ln>
            <a:noFill/>
          </a:ln>
        </p:spPr>
        <p:txBody>
          <a:bodyPr spcFirstLastPara="1" wrap="square" lIns="0" tIns="0" rIns="0" bIns="0" anchor="t" anchorCtr="0">
            <a:spAutoFit/>
          </a:bodyPr>
          <a:lstStyle/>
          <a:p>
            <a:pPr marL="0" marR="0" lvl="0" indent="0" algn="ctr" rtl="0">
              <a:lnSpc>
                <a:spcPct val="139988"/>
              </a:lnSpc>
              <a:spcBef>
                <a:spcPts val="0"/>
              </a:spcBef>
              <a:spcAft>
                <a:spcPts val="0"/>
              </a:spcAft>
              <a:buNone/>
            </a:pPr>
            <a:r>
              <a:rPr lang="en-US" sz="9000" dirty="0">
                <a:solidFill>
                  <a:srgbClr val="F3D339"/>
                </a:solidFill>
                <a:latin typeface="Alfa Slab One"/>
                <a:sym typeface="Alfa Slab One"/>
              </a:rPr>
              <a:t>5</a:t>
            </a:r>
            <a:endParaRPr dirty="0"/>
          </a:p>
        </p:txBody>
      </p:sp>
      <p:sp>
        <p:nvSpPr>
          <p:cNvPr id="129" name="Google Shape;129;p13"/>
          <p:cNvSpPr/>
          <p:nvPr/>
        </p:nvSpPr>
        <p:spPr>
          <a:xfrm>
            <a:off x="9344969" y="921282"/>
            <a:ext cx="7914331" cy="7271291"/>
          </a:xfrm>
          <a:custGeom>
            <a:avLst/>
            <a:gdLst/>
            <a:ahLst/>
            <a:cxnLst/>
            <a:rect l="l" t="t" r="r" b="b"/>
            <a:pathLst>
              <a:path w="7914331" h="7271291" extrusionOk="0">
                <a:moveTo>
                  <a:pt x="0" y="0"/>
                </a:moveTo>
                <a:lnTo>
                  <a:pt x="7914331" y="0"/>
                </a:lnTo>
                <a:lnTo>
                  <a:pt x="7914331" y="7271291"/>
                </a:lnTo>
                <a:lnTo>
                  <a:pt x="0" y="7271291"/>
                </a:lnTo>
                <a:lnTo>
                  <a:pt x="0" y="0"/>
                </a:lnTo>
                <a:close/>
              </a:path>
            </a:pathLst>
          </a:custGeom>
          <a:blipFill rotWithShape="1">
            <a:blip r:embed="rId3">
              <a:alphaModFix/>
            </a:blip>
            <a:stretch>
              <a:fillRect/>
            </a:stretch>
          </a:blipFill>
          <a:ln>
            <a:noFill/>
          </a:ln>
        </p:spPr>
      </p:sp>
      <p:sp>
        <p:nvSpPr>
          <p:cNvPr id="130" name="Google Shape;130;p13"/>
          <p:cNvSpPr/>
          <p:nvPr/>
        </p:nvSpPr>
        <p:spPr>
          <a:xfrm rot="9136890">
            <a:off x="-188710" y="-2048453"/>
            <a:ext cx="17113653" cy="3401338"/>
          </a:xfrm>
          <a:custGeom>
            <a:avLst/>
            <a:gdLst/>
            <a:ahLst/>
            <a:cxnLst/>
            <a:rect l="l" t="t" r="r" b="b"/>
            <a:pathLst>
              <a:path w="17118361" h="3402274" extrusionOk="0">
                <a:moveTo>
                  <a:pt x="0" y="0"/>
                </a:moveTo>
                <a:lnTo>
                  <a:pt x="17118361" y="0"/>
                </a:lnTo>
                <a:lnTo>
                  <a:pt x="17118361" y="3402275"/>
                </a:lnTo>
                <a:lnTo>
                  <a:pt x="0" y="3402275"/>
                </a:lnTo>
                <a:lnTo>
                  <a:pt x="0" y="0"/>
                </a:lnTo>
                <a:close/>
              </a:path>
            </a:pathLst>
          </a:custGeom>
          <a:blipFill rotWithShape="1">
            <a:blip r:embed="rId4">
              <a:alphaModFix/>
            </a:blip>
            <a:stretch>
              <a:fillRect/>
            </a:stretch>
          </a:blipFill>
          <a:ln>
            <a:noFill/>
          </a:ln>
        </p:spPr>
      </p:sp>
      <p:sp>
        <p:nvSpPr>
          <p:cNvPr id="131" name="Google Shape;131;p13"/>
          <p:cNvSpPr/>
          <p:nvPr/>
        </p:nvSpPr>
        <p:spPr>
          <a:xfrm>
            <a:off x="4175599" y="8372848"/>
            <a:ext cx="2711450" cy="669954"/>
          </a:xfrm>
          <a:custGeom>
            <a:avLst/>
            <a:gdLst/>
            <a:ahLst/>
            <a:cxnLst/>
            <a:rect l="l" t="t" r="r" b="b"/>
            <a:pathLst>
              <a:path w="2711450" h="669954" extrusionOk="0">
                <a:moveTo>
                  <a:pt x="0" y="0"/>
                </a:moveTo>
                <a:lnTo>
                  <a:pt x="2711451" y="0"/>
                </a:lnTo>
                <a:lnTo>
                  <a:pt x="2711451" y="669954"/>
                </a:lnTo>
                <a:lnTo>
                  <a:pt x="0" y="669954"/>
                </a:lnTo>
                <a:lnTo>
                  <a:pt x="0" y="0"/>
                </a:lnTo>
                <a:close/>
              </a:path>
            </a:pathLst>
          </a:custGeom>
          <a:blipFill rotWithShape="1">
            <a:blip r:embed="rId5">
              <a:alphaModFix/>
            </a:blip>
            <a:stretch>
              <a:fillRect/>
            </a:stretch>
          </a:blipFill>
          <a:ln>
            <a:noFill/>
          </a:ln>
        </p:spPr>
      </p:sp>
      <p:sp>
        <p:nvSpPr>
          <p:cNvPr id="132" name="Google Shape;132;p13"/>
          <p:cNvSpPr/>
          <p:nvPr/>
        </p:nvSpPr>
        <p:spPr>
          <a:xfrm rot="-8006040">
            <a:off x="11698931" y="8161983"/>
            <a:ext cx="4455819" cy="2192634"/>
          </a:xfrm>
          <a:custGeom>
            <a:avLst/>
            <a:gdLst/>
            <a:ahLst/>
            <a:cxnLst/>
            <a:rect l="l" t="t" r="r" b="b"/>
            <a:pathLst>
              <a:path w="4455819" h="2192634" extrusionOk="0">
                <a:moveTo>
                  <a:pt x="0" y="0"/>
                </a:moveTo>
                <a:lnTo>
                  <a:pt x="4455819" y="0"/>
                </a:lnTo>
                <a:lnTo>
                  <a:pt x="4455819" y="2192634"/>
                </a:lnTo>
                <a:lnTo>
                  <a:pt x="0" y="2192634"/>
                </a:lnTo>
                <a:lnTo>
                  <a:pt x="0" y="0"/>
                </a:lnTo>
                <a:close/>
              </a:path>
            </a:pathLst>
          </a:custGeom>
          <a:blipFill rotWithShape="1">
            <a:blip r:embed="rId6">
              <a:alphaModFix/>
            </a:blip>
            <a:stretch>
              <a:fillRect/>
            </a:stretch>
          </a:blipFill>
          <a:ln>
            <a:noFill/>
          </a:ln>
        </p:spPr>
      </p:sp>
    </p:spTree>
    <p:extLst>
      <p:ext uri="{BB962C8B-B14F-4D97-AF65-F5344CB8AC3E}">
        <p14:creationId xmlns:p14="http://schemas.microsoft.com/office/powerpoint/2010/main" val="135908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grpSp>
        <p:nvGrpSpPr>
          <p:cNvPr id="58" name="Google Shape;58;p11"/>
          <p:cNvGrpSpPr/>
          <p:nvPr/>
        </p:nvGrpSpPr>
        <p:grpSpPr>
          <a:xfrm>
            <a:off x="1797230" y="2617806"/>
            <a:ext cx="14836782" cy="6778574"/>
            <a:chOff x="0" y="0"/>
            <a:chExt cx="1577361" cy="1638562"/>
          </a:xfrm>
        </p:grpSpPr>
        <p:sp>
          <p:nvSpPr>
            <p:cNvPr id="59" name="Google Shape;59;p11"/>
            <p:cNvSpPr/>
            <p:nvPr/>
          </p:nvSpPr>
          <p:spPr>
            <a:xfrm>
              <a:off x="0" y="0"/>
              <a:ext cx="1577361" cy="1638562"/>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p:nvPr/>
          </p:nvSpPr>
          <p:spPr>
            <a:xfrm>
              <a:off x="35815" y="34355"/>
              <a:ext cx="1490502" cy="1569852"/>
            </a:xfrm>
            <a:prstGeom prst="rect">
              <a:avLst/>
            </a:prstGeom>
            <a:noFill/>
            <a:ln>
              <a:noFill/>
            </a:ln>
          </p:spPr>
          <p:txBody>
            <a:bodyPr spcFirstLastPara="1" wrap="square" lIns="50800" tIns="50800" rIns="50800" bIns="50800" anchor="ctr" anchorCtr="0">
              <a:noAutofit/>
            </a:bodyPr>
            <a:lstStyle/>
            <a:p>
              <a:pPr algn="just">
                <a:lnSpc>
                  <a:spcPct val="186611"/>
                </a:lnSpc>
              </a:pPr>
              <a:r>
                <a:rPr lang="ro-RO" sz="2600" dirty="0">
                  <a:latin typeface="Alegreya"/>
                  <a:ea typeface="Alegreya"/>
                  <a:cs typeface="Alegreya"/>
                  <a:sym typeface="Alegreya"/>
                </a:rPr>
                <a:t>Principalele realizări ale acestui proiect următoarele: construirea a două seturi de date (unul pentru predicția unghiului de virare și altul pentru detecția indicatoarelor rutiere)  și dezvoltarea unui sistem de testare al algoritmilor de condus autonom ce implică robotul și infrastructura rutieră pentru acesta.</a:t>
              </a:r>
            </a:p>
            <a:p>
              <a:pPr algn="just">
                <a:lnSpc>
                  <a:spcPct val="186611"/>
                </a:lnSpc>
              </a:pPr>
              <a:r>
                <a:rPr lang="ro-RO" sz="2600" dirty="0">
                  <a:latin typeface="Alegreya"/>
                  <a:ea typeface="Alegreya"/>
                  <a:cs typeface="Alegreya"/>
                  <a:sym typeface="Alegreya"/>
                </a:rPr>
                <a:t>Printre direcțiile viitoare de dezvoltare ale proiectului se numără următoarele:</a:t>
              </a:r>
            </a:p>
            <a:p>
              <a:pPr marL="457200" indent="-457200" algn="just">
                <a:lnSpc>
                  <a:spcPct val="186611"/>
                </a:lnSpc>
                <a:buFont typeface="Arial" panose="020B0604020202020204" pitchFamily="34" charset="0"/>
                <a:buChar char="•"/>
              </a:pPr>
              <a:r>
                <a:rPr lang="ro-RO" sz="2600" dirty="0">
                  <a:latin typeface="Alegreya"/>
                  <a:ea typeface="Alegreya"/>
                  <a:cs typeface="Alegreya"/>
                  <a:sym typeface="Alegreya"/>
                </a:rPr>
                <a:t>Adăugarea de senzori </a:t>
              </a:r>
              <a:r>
                <a:rPr lang="ro-RO" sz="2600" dirty="0" err="1">
                  <a:latin typeface="Alegreya"/>
                  <a:ea typeface="Alegreya"/>
                  <a:cs typeface="Alegreya"/>
                  <a:sym typeface="Alegreya"/>
                </a:rPr>
                <a:t>LiDAR</a:t>
              </a:r>
              <a:r>
                <a:rPr lang="ro-RO" sz="2600" dirty="0">
                  <a:latin typeface="Alegreya"/>
                  <a:ea typeface="Alegreya"/>
                  <a:cs typeface="Alegreya"/>
                  <a:sym typeface="Alegreya"/>
                </a:rPr>
                <a:t> pe robot pentru a putea face măsurători exacte și a detecta obstacole.</a:t>
              </a:r>
            </a:p>
            <a:p>
              <a:pPr marL="457200" indent="-457200" algn="just">
                <a:lnSpc>
                  <a:spcPct val="186611"/>
                </a:lnSpc>
                <a:buFont typeface="Arial" panose="020B0604020202020204" pitchFamily="34" charset="0"/>
                <a:buChar char="•"/>
              </a:pPr>
              <a:r>
                <a:rPr lang="ro-RO" sz="2600" dirty="0">
                  <a:latin typeface="Alegreya"/>
                  <a:ea typeface="Alegreya"/>
                  <a:cs typeface="Alegreya"/>
                  <a:sym typeface="Alegreya"/>
                </a:rPr>
                <a:t>Integrarea algoritmilor SLAM (</a:t>
              </a:r>
              <a:r>
                <a:rPr lang="ro-RO" sz="2600" dirty="0" err="1">
                  <a:latin typeface="Alegreya"/>
                  <a:ea typeface="Alegreya"/>
                  <a:cs typeface="Alegreya"/>
                  <a:sym typeface="Alegreya"/>
                </a:rPr>
                <a:t>Simultaneous</a:t>
              </a:r>
              <a:r>
                <a:rPr lang="ro-RO" sz="2600" dirty="0">
                  <a:latin typeface="Alegreya"/>
                  <a:ea typeface="Alegreya"/>
                  <a:cs typeface="Alegreya"/>
                  <a:sym typeface="Alegreya"/>
                </a:rPr>
                <a:t> </a:t>
              </a:r>
              <a:r>
                <a:rPr lang="ro-RO" sz="2600" dirty="0" err="1">
                  <a:latin typeface="Alegreya"/>
                  <a:ea typeface="Alegreya"/>
                  <a:cs typeface="Alegreya"/>
                  <a:sym typeface="Alegreya"/>
                </a:rPr>
                <a:t>Localization</a:t>
              </a:r>
              <a:r>
                <a:rPr lang="ro-RO" sz="2600" dirty="0">
                  <a:latin typeface="Alegreya"/>
                  <a:ea typeface="Alegreya"/>
                  <a:cs typeface="Alegreya"/>
                  <a:sym typeface="Alegreya"/>
                </a:rPr>
                <a:t> </a:t>
              </a:r>
              <a:r>
                <a:rPr lang="ro-RO" sz="2600" dirty="0" err="1">
                  <a:latin typeface="Alegreya"/>
                  <a:ea typeface="Alegreya"/>
                  <a:cs typeface="Alegreya"/>
                  <a:sym typeface="Alegreya"/>
                </a:rPr>
                <a:t>and</a:t>
              </a:r>
              <a:r>
                <a:rPr lang="ro-RO" sz="2600" dirty="0">
                  <a:latin typeface="Alegreya"/>
                  <a:ea typeface="Alegreya"/>
                  <a:cs typeface="Alegreya"/>
                  <a:sym typeface="Alegreya"/>
                </a:rPr>
                <a:t> </a:t>
              </a:r>
              <a:r>
                <a:rPr lang="ro-RO" sz="2600" dirty="0" err="1">
                  <a:latin typeface="Alegreya"/>
                  <a:ea typeface="Alegreya"/>
                  <a:cs typeface="Alegreya"/>
                  <a:sym typeface="Alegreya"/>
                </a:rPr>
                <a:t>Mapping</a:t>
              </a:r>
              <a:r>
                <a:rPr lang="ro-RO" sz="2600" dirty="0">
                  <a:latin typeface="Alegreya"/>
                  <a:ea typeface="Alegreya"/>
                  <a:cs typeface="Alegreya"/>
                  <a:sym typeface="Alegreya"/>
                </a:rPr>
                <a:t>), astfel robotul creând o hartă pentru a naviga eficient. </a:t>
              </a:r>
            </a:p>
            <a:p>
              <a:pPr marL="457200" indent="-457200" algn="just">
                <a:lnSpc>
                  <a:spcPct val="186611"/>
                </a:lnSpc>
                <a:buFont typeface="Arial" panose="020B0604020202020204" pitchFamily="34" charset="0"/>
                <a:buChar char="•"/>
              </a:pPr>
              <a:r>
                <a:rPr lang="ro-RO" sz="2600" dirty="0">
                  <a:latin typeface="Alegreya"/>
                  <a:ea typeface="Alegreya"/>
                  <a:cs typeface="Alegreya"/>
                  <a:sym typeface="Alegreya"/>
                </a:rPr>
                <a:t>Îmbunătățirea din punct de vedere mecanic al robotului, spre exemplu prin utilizarea de roți </a:t>
              </a:r>
              <a:r>
                <a:rPr lang="ro-RO" sz="2600" dirty="0" err="1">
                  <a:latin typeface="Alegreya"/>
                  <a:ea typeface="Alegreya"/>
                  <a:cs typeface="Alegreya"/>
                  <a:sym typeface="Alegreya"/>
                </a:rPr>
                <a:t>mecanum</a:t>
              </a:r>
              <a:r>
                <a:rPr lang="ro-RO" sz="2600" dirty="0">
                  <a:latin typeface="Alegreya"/>
                  <a:ea typeface="Alegreya"/>
                  <a:cs typeface="Alegreya"/>
                  <a:sym typeface="Alegreya"/>
                </a:rPr>
                <a:t>.</a:t>
              </a:r>
            </a:p>
          </p:txBody>
        </p:sp>
      </p:grpSp>
      <p:sp>
        <p:nvSpPr>
          <p:cNvPr id="82" name="Google Shape;82;p11"/>
          <p:cNvSpPr txBox="1"/>
          <p:nvPr/>
        </p:nvSpPr>
        <p:spPr>
          <a:xfrm>
            <a:off x="1797230" y="680718"/>
            <a:ext cx="14836782" cy="997196"/>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5400" b="0" i="0" u="none" strike="noStrike" cap="none" dirty="0">
                <a:solidFill>
                  <a:srgbClr val="07687F"/>
                </a:solidFill>
                <a:latin typeface="Alfa Slab One"/>
                <a:ea typeface="Alfa Slab One"/>
                <a:cs typeface="Alfa Slab One"/>
                <a:sym typeface="Alfa Slab One"/>
              </a:rPr>
              <a:t>Concluzii și dezvoltări viitoare</a:t>
            </a:r>
            <a:endParaRPr lang="ro-RO" sz="1000" dirty="0"/>
          </a:p>
        </p:txBody>
      </p:sp>
      <p:sp>
        <p:nvSpPr>
          <p:cNvPr id="83" name="Google Shape;83;p11"/>
          <p:cNvSpPr/>
          <p:nvPr/>
        </p:nvSpPr>
        <p:spPr>
          <a:xfrm rot="-874834">
            <a:off x="-11863850" y="8850099"/>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rotWithShape="1">
            <a:blip r:embed="rId3">
              <a:alphaModFix/>
            </a:blip>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17076210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479"/>
        <p:cNvGrpSpPr/>
        <p:nvPr/>
      </p:nvGrpSpPr>
      <p:grpSpPr>
        <a:xfrm>
          <a:off x="0" y="0"/>
          <a:ext cx="0" cy="0"/>
          <a:chOff x="0" y="0"/>
          <a:chExt cx="0" cy="0"/>
        </a:xfrm>
      </p:grpSpPr>
      <p:grpSp>
        <p:nvGrpSpPr>
          <p:cNvPr id="480" name="Google Shape;480;p27"/>
          <p:cNvGrpSpPr/>
          <p:nvPr/>
        </p:nvGrpSpPr>
        <p:grpSpPr>
          <a:xfrm>
            <a:off x="292336" y="67420"/>
            <a:ext cx="17703329" cy="9971335"/>
            <a:chOff x="0" y="-47625"/>
            <a:chExt cx="4662605" cy="2626195"/>
          </a:xfrm>
        </p:grpSpPr>
        <p:sp>
          <p:nvSpPr>
            <p:cNvPr id="481" name="Google Shape;481;p27"/>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83" name="Google Shape;483;p27"/>
          <p:cNvSpPr/>
          <p:nvPr/>
        </p:nvSpPr>
        <p:spPr>
          <a:xfrm rot="-1896189">
            <a:off x="-5504222" y="816469"/>
            <a:ext cx="14014807" cy="2470110"/>
          </a:xfrm>
          <a:custGeom>
            <a:avLst/>
            <a:gdLst/>
            <a:ahLst/>
            <a:cxnLst/>
            <a:rect l="l" t="t" r="r" b="b"/>
            <a:pathLst>
              <a:path w="14014807" h="2470110" extrusionOk="0">
                <a:moveTo>
                  <a:pt x="0" y="0"/>
                </a:moveTo>
                <a:lnTo>
                  <a:pt x="14014808" y="0"/>
                </a:lnTo>
                <a:lnTo>
                  <a:pt x="14014808" y="2470109"/>
                </a:lnTo>
                <a:lnTo>
                  <a:pt x="0" y="2470109"/>
                </a:lnTo>
                <a:lnTo>
                  <a:pt x="0" y="0"/>
                </a:lnTo>
                <a:close/>
              </a:path>
            </a:pathLst>
          </a:custGeom>
          <a:blipFill rotWithShape="1">
            <a:blip r:embed="rId3">
              <a:alphaModFix/>
            </a:blip>
            <a:stretch>
              <a:fillRect/>
            </a:stretch>
          </a:blipFill>
          <a:ln>
            <a:noFill/>
          </a:ln>
        </p:spPr>
      </p:sp>
      <p:grpSp>
        <p:nvGrpSpPr>
          <p:cNvPr id="484" name="Google Shape;484;p27"/>
          <p:cNvGrpSpPr/>
          <p:nvPr/>
        </p:nvGrpSpPr>
        <p:grpSpPr>
          <a:xfrm>
            <a:off x="4145120" y="2689172"/>
            <a:ext cx="8811243" cy="4813245"/>
            <a:chOff x="0" y="-47625"/>
            <a:chExt cx="1575116" cy="860425"/>
          </a:xfrm>
        </p:grpSpPr>
        <p:sp>
          <p:nvSpPr>
            <p:cNvPr id="485" name="Google Shape;485;p27"/>
            <p:cNvSpPr/>
            <p:nvPr/>
          </p:nvSpPr>
          <p:spPr>
            <a:xfrm>
              <a:off x="0" y="0"/>
              <a:ext cx="1575116" cy="585068"/>
            </a:xfrm>
            <a:custGeom>
              <a:avLst/>
              <a:gdLst/>
              <a:ahLst/>
              <a:cxnLst/>
              <a:rect l="l" t="t" r="r" b="b"/>
              <a:pathLst>
                <a:path w="1575116" h="585068" extrusionOk="0">
                  <a:moveTo>
                    <a:pt x="44811" y="0"/>
                  </a:moveTo>
                  <a:lnTo>
                    <a:pt x="1530305" y="0"/>
                  </a:lnTo>
                  <a:cubicBezTo>
                    <a:pt x="1555054" y="0"/>
                    <a:pt x="1575116" y="20062"/>
                    <a:pt x="1575116" y="44811"/>
                  </a:cubicBezTo>
                  <a:lnTo>
                    <a:pt x="1575116" y="540258"/>
                  </a:lnTo>
                  <a:cubicBezTo>
                    <a:pt x="1575116" y="565006"/>
                    <a:pt x="1555054" y="585068"/>
                    <a:pt x="1530305" y="585068"/>
                  </a:cubicBezTo>
                  <a:lnTo>
                    <a:pt x="44811" y="585068"/>
                  </a:lnTo>
                  <a:cubicBezTo>
                    <a:pt x="20062" y="585068"/>
                    <a:pt x="0" y="565006"/>
                    <a:pt x="0" y="540258"/>
                  </a:cubicBezTo>
                  <a:lnTo>
                    <a:pt x="0" y="44811"/>
                  </a:lnTo>
                  <a:cubicBezTo>
                    <a:pt x="0" y="20062"/>
                    <a:pt x="20062" y="0"/>
                    <a:pt x="44811"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87" name="Google Shape;487;p27"/>
          <p:cNvGrpSpPr/>
          <p:nvPr/>
        </p:nvGrpSpPr>
        <p:grpSpPr>
          <a:xfrm>
            <a:off x="4337066" y="2955588"/>
            <a:ext cx="8619295" cy="3310991"/>
            <a:chOff x="0" y="0"/>
            <a:chExt cx="2270102" cy="872031"/>
          </a:xfrm>
        </p:grpSpPr>
        <p:sp>
          <p:nvSpPr>
            <p:cNvPr id="488" name="Google Shape;488;p27"/>
            <p:cNvSpPr/>
            <p:nvPr/>
          </p:nvSpPr>
          <p:spPr>
            <a:xfrm>
              <a:off x="0" y="0"/>
              <a:ext cx="2219549" cy="705932"/>
            </a:xfrm>
            <a:custGeom>
              <a:avLst/>
              <a:gdLst/>
              <a:ahLst/>
              <a:cxnLst/>
              <a:rect l="l" t="t" r="r" b="b"/>
              <a:pathLst>
                <a:path w="2219549" h="705932" extrusionOk="0">
                  <a:moveTo>
                    <a:pt x="0" y="0"/>
                  </a:moveTo>
                  <a:lnTo>
                    <a:pt x="2219549" y="0"/>
                  </a:lnTo>
                  <a:lnTo>
                    <a:pt x="2219549" y="705932"/>
                  </a:lnTo>
                  <a:lnTo>
                    <a:pt x="0" y="705932"/>
                  </a:lnTo>
                  <a:close/>
                </a:path>
              </a:pathLst>
            </a:custGeom>
            <a:solidFill>
              <a:srgbClr val="000000">
                <a:alpha val="0"/>
              </a:srgbClr>
            </a:solidFill>
            <a:ln>
              <a:noFill/>
            </a:ln>
          </p:spPr>
        </p:sp>
        <p:sp>
          <p:nvSpPr>
            <p:cNvPr id="489" name="Google Shape;489;p27"/>
            <p:cNvSpPr txBox="1"/>
            <p:nvPr/>
          </p:nvSpPr>
          <p:spPr>
            <a:xfrm>
              <a:off x="0" y="0"/>
              <a:ext cx="2270102" cy="872031"/>
            </a:xfrm>
            <a:prstGeom prst="rect">
              <a:avLst/>
            </a:prstGeom>
            <a:noFill/>
            <a:ln>
              <a:noFill/>
            </a:ln>
          </p:spPr>
          <p:txBody>
            <a:bodyPr spcFirstLastPara="1" wrap="square" lIns="254000" tIns="254000" rIns="254000" bIns="254000" anchor="ctr" anchorCtr="0">
              <a:noAutofit/>
            </a:bodyPr>
            <a:lstStyle/>
            <a:p>
              <a:pPr marL="0" marR="0" lvl="0" indent="0" algn="ctr" rtl="0">
                <a:lnSpc>
                  <a:spcPct val="150000"/>
                </a:lnSpc>
                <a:spcBef>
                  <a:spcPts val="0"/>
                </a:spcBef>
                <a:spcAft>
                  <a:spcPts val="0"/>
                </a:spcAft>
                <a:buNone/>
              </a:pPr>
              <a:r>
                <a:rPr lang="en-US" sz="7500" b="0" i="0" u="none" strike="noStrike" cap="none" dirty="0">
                  <a:solidFill>
                    <a:srgbClr val="FFFFFF"/>
                  </a:solidFill>
                  <a:latin typeface="Alfa Slab One"/>
                  <a:ea typeface="Alfa Slab One"/>
                  <a:cs typeface="Alfa Slab One"/>
                  <a:sym typeface="Alfa Slab One"/>
                </a:rPr>
                <a:t>MULȚUMESC</a:t>
              </a:r>
              <a:endParaRPr dirty="0"/>
            </a:p>
          </p:txBody>
        </p:sp>
      </p:grpSp>
      <p:sp>
        <p:nvSpPr>
          <p:cNvPr id="491" name="Google Shape;491;p27"/>
          <p:cNvSpPr/>
          <p:nvPr/>
        </p:nvSpPr>
        <p:spPr>
          <a:xfrm rot="8483593">
            <a:off x="9118170" y="7248408"/>
            <a:ext cx="14014807" cy="2470110"/>
          </a:xfrm>
          <a:custGeom>
            <a:avLst/>
            <a:gdLst/>
            <a:ahLst/>
            <a:cxnLst/>
            <a:rect l="l" t="t" r="r" b="b"/>
            <a:pathLst>
              <a:path w="14014807" h="2470110" extrusionOk="0">
                <a:moveTo>
                  <a:pt x="0" y="0"/>
                </a:moveTo>
                <a:lnTo>
                  <a:pt x="14014807" y="0"/>
                </a:lnTo>
                <a:lnTo>
                  <a:pt x="14014807" y="2470110"/>
                </a:lnTo>
                <a:lnTo>
                  <a:pt x="0" y="2470110"/>
                </a:lnTo>
                <a:lnTo>
                  <a:pt x="0" y="0"/>
                </a:lnTo>
                <a:close/>
              </a:path>
            </a:pathLst>
          </a:custGeom>
          <a:blipFill rotWithShape="1">
            <a:blip r:embed="rId3">
              <a:alphaModFix/>
            </a:blip>
            <a:stretch>
              <a:fillRect/>
            </a:stretch>
          </a:blipFill>
          <a:ln>
            <a:noFill/>
          </a:ln>
        </p:spPr>
      </p:sp>
      <p:sp>
        <p:nvSpPr>
          <p:cNvPr id="492" name="Google Shape;492;p27"/>
          <p:cNvSpPr/>
          <p:nvPr/>
        </p:nvSpPr>
        <p:spPr>
          <a:xfrm>
            <a:off x="12764418" y="1296575"/>
            <a:ext cx="3568023" cy="7693850"/>
          </a:xfrm>
          <a:custGeom>
            <a:avLst/>
            <a:gdLst/>
            <a:ahLst/>
            <a:cxnLst/>
            <a:rect l="l" t="t" r="r" b="b"/>
            <a:pathLst>
              <a:path w="3568023" h="7693850" extrusionOk="0">
                <a:moveTo>
                  <a:pt x="0" y="0"/>
                </a:moveTo>
                <a:lnTo>
                  <a:pt x="3568023" y="0"/>
                </a:lnTo>
                <a:lnTo>
                  <a:pt x="3568023" y="7693850"/>
                </a:lnTo>
                <a:lnTo>
                  <a:pt x="0" y="7693850"/>
                </a:lnTo>
                <a:lnTo>
                  <a:pt x="0" y="0"/>
                </a:lnTo>
                <a:close/>
              </a:path>
            </a:pathLst>
          </a:custGeom>
          <a:blipFill rotWithShape="1">
            <a:blip r:embed="rId4">
              <a:alphaModFix/>
            </a:blip>
            <a:stretch>
              <a:fillRect/>
            </a:stretch>
          </a:blipFill>
          <a:ln>
            <a:noFill/>
          </a:ln>
        </p:spPr>
      </p:sp>
      <p:sp>
        <p:nvSpPr>
          <p:cNvPr id="493" name="Google Shape;493;p27"/>
          <p:cNvSpPr/>
          <p:nvPr/>
        </p:nvSpPr>
        <p:spPr>
          <a:xfrm>
            <a:off x="1740500" y="7284477"/>
            <a:ext cx="4133660" cy="1973823"/>
          </a:xfrm>
          <a:custGeom>
            <a:avLst/>
            <a:gdLst/>
            <a:ahLst/>
            <a:cxnLst/>
            <a:rect l="l" t="t" r="r" b="b"/>
            <a:pathLst>
              <a:path w="4133660" h="1973823" extrusionOk="0">
                <a:moveTo>
                  <a:pt x="0" y="0"/>
                </a:moveTo>
                <a:lnTo>
                  <a:pt x="4133660" y="0"/>
                </a:lnTo>
                <a:lnTo>
                  <a:pt x="4133660" y="1973823"/>
                </a:lnTo>
                <a:lnTo>
                  <a:pt x="0" y="1973823"/>
                </a:lnTo>
                <a:lnTo>
                  <a:pt x="0" y="0"/>
                </a:lnTo>
                <a:close/>
              </a:path>
            </a:pathLst>
          </a:custGeom>
          <a:blipFill rotWithShape="1">
            <a:blip r:embed="rId5">
              <a:alphaModFix/>
            </a:blip>
            <a:stretch>
              <a:fillRect/>
            </a:stretch>
          </a:blipFill>
          <a:ln>
            <a:noFill/>
          </a:ln>
        </p:spPr>
      </p:sp>
      <p:sp>
        <p:nvSpPr>
          <p:cNvPr id="494" name="Google Shape;494;p27"/>
          <p:cNvSpPr/>
          <p:nvPr/>
        </p:nvSpPr>
        <p:spPr>
          <a:xfrm>
            <a:off x="9994713" y="2503486"/>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6">
              <a:alphaModFix/>
            </a:blip>
            <a:stretch>
              <a:fillRect/>
            </a:stretch>
          </a:blipFill>
          <a:ln>
            <a:noFill/>
          </a:ln>
        </p:spPr>
      </p:sp>
      <p:sp>
        <p:nvSpPr>
          <p:cNvPr id="495" name="Google Shape;495;p27"/>
          <p:cNvSpPr/>
          <p:nvPr/>
        </p:nvSpPr>
        <p:spPr>
          <a:xfrm>
            <a:off x="14947364" y="1296575"/>
            <a:ext cx="2563015" cy="512603"/>
          </a:xfrm>
          <a:custGeom>
            <a:avLst/>
            <a:gdLst/>
            <a:ahLst/>
            <a:cxnLst/>
            <a:rect l="l" t="t" r="r" b="b"/>
            <a:pathLst>
              <a:path w="2563015" h="512603" extrusionOk="0">
                <a:moveTo>
                  <a:pt x="0" y="0"/>
                </a:moveTo>
                <a:lnTo>
                  <a:pt x="2563016" y="0"/>
                </a:lnTo>
                <a:lnTo>
                  <a:pt x="2563016" y="512603"/>
                </a:lnTo>
                <a:lnTo>
                  <a:pt x="0" y="512603"/>
                </a:lnTo>
                <a:lnTo>
                  <a:pt x="0" y="0"/>
                </a:lnTo>
                <a:close/>
              </a:path>
            </a:pathLst>
          </a:custGeom>
          <a:blipFill rotWithShape="1">
            <a:blip r:embed="rId7">
              <a:alphaModFix/>
            </a:blip>
            <a:stretch>
              <a:fillRect/>
            </a:stretch>
          </a:blipFill>
          <a:ln>
            <a:no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119"/>
        <p:cNvGrpSpPr/>
        <p:nvPr/>
      </p:nvGrpSpPr>
      <p:grpSpPr>
        <a:xfrm>
          <a:off x="0" y="0"/>
          <a:ext cx="0" cy="0"/>
          <a:chOff x="0" y="0"/>
          <a:chExt cx="0" cy="0"/>
        </a:xfrm>
      </p:grpSpPr>
      <p:grpSp>
        <p:nvGrpSpPr>
          <p:cNvPr id="120" name="Google Shape;120;p13"/>
          <p:cNvGrpSpPr/>
          <p:nvPr/>
        </p:nvGrpSpPr>
        <p:grpSpPr>
          <a:xfrm>
            <a:off x="292336" y="67420"/>
            <a:ext cx="17703329" cy="9971335"/>
            <a:chOff x="0" y="-47625"/>
            <a:chExt cx="4662605" cy="2626195"/>
          </a:xfrm>
        </p:grpSpPr>
        <p:sp>
          <p:nvSpPr>
            <p:cNvPr id="121" name="Google Shape;121;p13"/>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3" name="Google Shape;123;p13"/>
          <p:cNvGrpSpPr/>
          <p:nvPr/>
        </p:nvGrpSpPr>
        <p:grpSpPr>
          <a:xfrm>
            <a:off x="1028700" y="2143438"/>
            <a:ext cx="9412121" cy="5738191"/>
            <a:chOff x="0" y="-47625"/>
            <a:chExt cx="1682530" cy="1025771"/>
          </a:xfrm>
        </p:grpSpPr>
        <p:sp>
          <p:nvSpPr>
            <p:cNvPr id="124" name="Google Shape;124;p13"/>
            <p:cNvSpPr/>
            <p:nvPr/>
          </p:nvSpPr>
          <p:spPr>
            <a:xfrm>
              <a:off x="0" y="0"/>
              <a:ext cx="1682530" cy="978146"/>
            </a:xfrm>
            <a:custGeom>
              <a:avLst/>
              <a:gdLst/>
              <a:ahLst/>
              <a:cxnLst/>
              <a:rect l="l" t="t" r="r" b="b"/>
              <a:pathLst>
                <a:path w="1682530" h="978146" extrusionOk="0">
                  <a:moveTo>
                    <a:pt x="41950" y="0"/>
                  </a:moveTo>
                  <a:lnTo>
                    <a:pt x="1640580" y="0"/>
                  </a:lnTo>
                  <a:cubicBezTo>
                    <a:pt x="1663749" y="0"/>
                    <a:pt x="1682530" y="18782"/>
                    <a:pt x="1682530" y="41950"/>
                  </a:cubicBezTo>
                  <a:lnTo>
                    <a:pt x="1682530" y="936196"/>
                  </a:lnTo>
                  <a:cubicBezTo>
                    <a:pt x="1682530" y="959364"/>
                    <a:pt x="1663749" y="978146"/>
                    <a:pt x="1640580" y="978146"/>
                  </a:cubicBezTo>
                  <a:lnTo>
                    <a:pt x="41950" y="978146"/>
                  </a:lnTo>
                  <a:cubicBezTo>
                    <a:pt x="18782" y="978146"/>
                    <a:pt x="0" y="959364"/>
                    <a:pt x="0" y="936196"/>
                  </a:cubicBezTo>
                  <a:lnTo>
                    <a:pt x="0" y="41950"/>
                  </a:lnTo>
                  <a:cubicBezTo>
                    <a:pt x="0" y="18782"/>
                    <a:pt x="18782" y="0"/>
                    <a:pt x="41950"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7" name="Google Shape;127;p13"/>
          <p:cNvSpPr txBox="1"/>
          <p:nvPr/>
        </p:nvSpPr>
        <p:spPr>
          <a:xfrm>
            <a:off x="1761056" y="4749825"/>
            <a:ext cx="7947300" cy="138499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500" b="0" i="0" u="none" strike="noStrike" cap="none" dirty="0">
                <a:solidFill>
                  <a:srgbClr val="FFFFFF"/>
                </a:solidFill>
                <a:latin typeface="Alfa Slab One"/>
                <a:ea typeface="Alfa Slab One"/>
                <a:cs typeface="Alfa Slab One"/>
                <a:sym typeface="Alfa Slab One"/>
              </a:rPr>
              <a:t>Introducere</a:t>
            </a:r>
            <a:endParaRPr lang="ro-RO" dirty="0"/>
          </a:p>
        </p:txBody>
      </p:sp>
      <p:sp>
        <p:nvSpPr>
          <p:cNvPr id="128" name="Google Shape;128;p13"/>
          <p:cNvSpPr txBox="1"/>
          <p:nvPr/>
        </p:nvSpPr>
        <p:spPr>
          <a:xfrm>
            <a:off x="4894942" y="3167996"/>
            <a:ext cx="1753800" cy="1385400"/>
          </a:xfrm>
          <a:prstGeom prst="rect">
            <a:avLst/>
          </a:prstGeom>
          <a:noFill/>
          <a:ln>
            <a:noFill/>
          </a:ln>
        </p:spPr>
        <p:txBody>
          <a:bodyPr spcFirstLastPara="1" wrap="square" lIns="0" tIns="0" rIns="0" bIns="0" anchor="t" anchorCtr="0">
            <a:spAutoFit/>
          </a:bodyPr>
          <a:lstStyle/>
          <a:p>
            <a:pPr marL="0" marR="0" lvl="0" indent="0" algn="ctr" rtl="0">
              <a:lnSpc>
                <a:spcPct val="139988"/>
              </a:lnSpc>
              <a:spcBef>
                <a:spcPts val="0"/>
              </a:spcBef>
              <a:spcAft>
                <a:spcPts val="0"/>
              </a:spcAft>
              <a:buNone/>
            </a:pPr>
            <a:r>
              <a:rPr lang="en-US" sz="9000" b="0" i="0" u="none" strike="noStrike" cap="none">
                <a:solidFill>
                  <a:srgbClr val="F3D339"/>
                </a:solidFill>
                <a:latin typeface="Alfa Slab One"/>
                <a:ea typeface="Alfa Slab One"/>
                <a:cs typeface="Alfa Slab One"/>
                <a:sym typeface="Alfa Slab One"/>
              </a:rPr>
              <a:t>1</a:t>
            </a:r>
            <a:endParaRPr/>
          </a:p>
        </p:txBody>
      </p:sp>
      <p:sp>
        <p:nvSpPr>
          <p:cNvPr id="129" name="Google Shape;129;p13"/>
          <p:cNvSpPr/>
          <p:nvPr/>
        </p:nvSpPr>
        <p:spPr>
          <a:xfrm>
            <a:off x="9344969" y="921282"/>
            <a:ext cx="7914331" cy="7271291"/>
          </a:xfrm>
          <a:custGeom>
            <a:avLst/>
            <a:gdLst/>
            <a:ahLst/>
            <a:cxnLst/>
            <a:rect l="l" t="t" r="r" b="b"/>
            <a:pathLst>
              <a:path w="7914331" h="7271291" extrusionOk="0">
                <a:moveTo>
                  <a:pt x="0" y="0"/>
                </a:moveTo>
                <a:lnTo>
                  <a:pt x="7914331" y="0"/>
                </a:lnTo>
                <a:lnTo>
                  <a:pt x="7914331" y="7271291"/>
                </a:lnTo>
                <a:lnTo>
                  <a:pt x="0" y="7271291"/>
                </a:lnTo>
                <a:lnTo>
                  <a:pt x="0" y="0"/>
                </a:lnTo>
                <a:close/>
              </a:path>
            </a:pathLst>
          </a:custGeom>
          <a:blipFill rotWithShape="1">
            <a:blip r:embed="rId3">
              <a:alphaModFix/>
            </a:blip>
            <a:stretch>
              <a:fillRect/>
            </a:stretch>
          </a:blipFill>
          <a:ln>
            <a:noFill/>
          </a:ln>
        </p:spPr>
      </p:sp>
      <p:sp>
        <p:nvSpPr>
          <p:cNvPr id="130" name="Google Shape;130;p13"/>
          <p:cNvSpPr/>
          <p:nvPr/>
        </p:nvSpPr>
        <p:spPr>
          <a:xfrm rot="9136890">
            <a:off x="-188710" y="-2048453"/>
            <a:ext cx="17113653" cy="3401338"/>
          </a:xfrm>
          <a:custGeom>
            <a:avLst/>
            <a:gdLst/>
            <a:ahLst/>
            <a:cxnLst/>
            <a:rect l="l" t="t" r="r" b="b"/>
            <a:pathLst>
              <a:path w="17118361" h="3402274" extrusionOk="0">
                <a:moveTo>
                  <a:pt x="0" y="0"/>
                </a:moveTo>
                <a:lnTo>
                  <a:pt x="17118361" y="0"/>
                </a:lnTo>
                <a:lnTo>
                  <a:pt x="17118361" y="3402275"/>
                </a:lnTo>
                <a:lnTo>
                  <a:pt x="0" y="3402275"/>
                </a:lnTo>
                <a:lnTo>
                  <a:pt x="0" y="0"/>
                </a:lnTo>
                <a:close/>
              </a:path>
            </a:pathLst>
          </a:custGeom>
          <a:blipFill rotWithShape="1">
            <a:blip r:embed="rId4">
              <a:alphaModFix/>
            </a:blip>
            <a:stretch>
              <a:fillRect/>
            </a:stretch>
          </a:blipFill>
          <a:ln>
            <a:noFill/>
          </a:ln>
        </p:spPr>
      </p:sp>
      <p:sp>
        <p:nvSpPr>
          <p:cNvPr id="131" name="Google Shape;131;p13"/>
          <p:cNvSpPr/>
          <p:nvPr/>
        </p:nvSpPr>
        <p:spPr>
          <a:xfrm>
            <a:off x="4175599" y="8372848"/>
            <a:ext cx="2711450" cy="669954"/>
          </a:xfrm>
          <a:custGeom>
            <a:avLst/>
            <a:gdLst/>
            <a:ahLst/>
            <a:cxnLst/>
            <a:rect l="l" t="t" r="r" b="b"/>
            <a:pathLst>
              <a:path w="2711450" h="669954" extrusionOk="0">
                <a:moveTo>
                  <a:pt x="0" y="0"/>
                </a:moveTo>
                <a:lnTo>
                  <a:pt x="2711451" y="0"/>
                </a:lnTo>
                <a:lnTo>
                  <a:pt x="2711451" y="669954"/>
                </a:lnTo>
                <a:lnTo>
                  <a:pt x="0" y="669954"/>
                </a:lnTo>
                <a:lnTo>
                  <a:pt x="0" y="0"/>
                </a:lnTo>
                <a:close/>
              </a:path>
            </a:pathLst>
          </a:custGeom>
          <a:blipFill rotWithShape="1">
            <a:blip r:embed="rId5">
              <a:alphaModFix/>
            </a:blip>
            <a:stretch>
              <a:fillRect/>
            </a:stretch>
          </a:blipFill>
          <a:ln>
            <a:noFill/>
          </a:ln>
        </p:spPr>
      </p:sp>
      <p:sp>
        <p:nvSpPr>
          <p:cNvPr id="132" name="Google Shape;132;p13"/>
          <p:cNvSpPr/>
          <p:nvPr/>
        </p:nvSpPr>
        <p:spPr>
          <a:xfrm rot="-8006040">
            <a:off x="11698931" y="8161983"/>
            <a:ext cx="4455819" cy="2192634"/>
          </a:xfrm>
          <a:custGeom>
            <a:avLst/>
            <a:gdLst/>
            <a:ahLst/>
            <a:cxnLst/>
            <a:rect l="l" t="t" r="r" b="b"/>
            <a:pathLst>
              <a:path w="4455819" h="2192634" extrusionOk="0">
                <a:moveTo>
                  <a:pt x="0" y="0"/>
                </a:moveTo>
                <a:lnTo>
                  <a:pt x="4455819" y="0"/>
                </a:lnTo>
                <a:lnTo>
                  <a:pt x="4455819" y="2192634"/>
                </a:lnTo>
                <a:lnTo>
                  <a:pt x="0" y="2192634"/>
                </a:lnTo>
                <a:lnTo>
                  <a:pt x="0" y="0"/>
                </a:lnTo>
                <a:close/>
              </a:path>
            </a:pathLst>
          </a:custGeom>
          <a:blipFill rotWithShape="1">
            <a:blip r:embed="rId6">
              <a:alphaModFix/>
            </a:blip>
            <a:stretch>
              <a:fillRect/>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6B8"/>
        </a:solidFill>
        <a:effectLst/>
      </p:bgPr>
    </p:bg>
    <p:spTree>
      <p:nvGrpSpPr>
        <p:cNvPr id="1" name="Shape 57"/>
        <p:cNvGrpSpPr/>
        <p:nvPr/>
      </p:nvGrpSpPr>
      <p:grpSpPr>
        <a:xfrm>
          <a:off x="0" y="0"/>
          <a:ext cx="0" cy="0"/>
          <a:chOff x="0" y="0"/>
          <a:chExt cx="0" cy="0"/>
        </a:xfrm>
      </p:grpSpPr>
      <p:grpSp>
        <p:nvGrpSpPr>
          <p:cNvPr id="58" name="Google Shape;58;p11"/>
          <p:cNvGrpSpPr/>
          <p:nvPr/>
        </p:nvGrpSpPr>
        <p:grpSpPr>
          <a:xfrm>
            <a:off x="1797230" y="2617806"/>
            <a:ext cx="14836782" cy="6778574"/>
            <a:chOff x="0" y="0"/>
            <a:chExt cx="1577361" cy="1638562"/>
          </a:xfrm>
        </p:grpSpPr>
        <p:sp>
          <p:nvSpPr>
            <p:cNvPr id="59" name="Google Shape;59;p11"/>
            <p:cNvSpPr/>
            <p:nvPr/>
          </p:nvSpPr>
          <p:spPr>
            <a:xfrm>
              <a:off x="0" y="0"/>
              <a:ext cx="1577361" cy="1638562"/>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p:nvPr/>
          </p:nvSpPr>
          <p:spPr>
            <a:xfrm>
              <a:off x="43429" y="162034"/>
              <a:ext cx="1490502" cy="1251754"/>
            </a:xfrm>
            <a:prstGeom prst="rect">
              <a:avLst/>
            </a:prstGeom>
            <a:noFill/>
            <a:ln>
              <a:noFill/>
            </a:ln>
          </p:spPr>
          <p:txBody>
            <a:bodyPr spcFirstLastPara="1" wrap="square" lIns="50800" tIns="50800" rIns="50800" bIns="50800" anchor="ctr" anchorCtr="0">
              <a:noAutofit/>
            </a:bodyPr>
            <a:lstStyle/>
            <a:p>
              <a:pPr marL="342900" indent="-342900" algn="just">
                <a:lnSpc>
                  <a:spcPct val="186611"/>
                </a:lnSpc>
                <a:buFont typeface="Arial" panose="020B0604020202020204" pitchFamily="34" charset="0"/>
                <a:buChar char="•"/>
              </a:pPr>
              <a:r>
                <a:rPr lang="ro-RO" sz="2600" b="0" i="0" u="none" strike="noStrike" cap="none" dirty="0">
                  <a:solidFill>
                    <a:srgbClr val="000000"/>
                  </a:solidFill>
                  <a:latin typeface="Alegreya"/>
                  <a:ea typeface="Alegreya"/>
                  <a:cs typeface="Alegreya"/>
                  <a:sym typeface="Alegreya"/>
                </a:rPr>
                <a:t>Această lucrare prezintă dezvoltarea unei soluții hardware și software pentru condusul autono</a:t>
              </a:r>
              <a:r>
                <a:rPr lang="ro-RO" sz="2600" dirty="0">
                  <a:latin typeface="Alegreya"/>
                  <a:ea typeface="Alegreya"/>
                  <a:cs typeface="Alegreya"/>
                  <a:sym typeface="Alegreya"/>
                </a:rPr>
                <a:t>m. </a:t>
              </a:r>
            </a:p>
            <a:p>
              <a:pPr marL="342900" indent="-342900" algn="just">
                <a:lnSpc>
                  <a:spcPct val="186611"/>
                </a:lnSpc>
                <a:buFont typeface="Arial" panose="020B0604020202020204" pitchFamily="34" charset="0"/>
                <a:buChar char="•"/>
              </a:pPr>
              <a:r>
                <a:rPr lang="ro-RO" sz="2600" dirty="0">
                  <a:latin typeface="Alegreya"/>
                  <a:ea typeface="Alegreya"/>
                  <a:cs typeface="Alegreya"/>
                  <a:sym typeface="Alegreya"/>
                </a:rPr>
                <a:t>Robotul dezvoltat este capabil să identifice indicatoare rutiere </a:t>
              </a:r>
              <a:r>
                <a:rPr lang="ro-RO" sz="2600" dirty="0" err="1">
                  <a:latin typeface="Alegreya"/>
                  <a:ea typeface="Alegreya"/>
                  <a:cs typeface="Alegreya"/>
                  <a:sym typeface="Alegreya"/>
                </a:rPr>
                <a:t>și</a:t>
              </a:r>
              <a:r>
                <a:rPr lang="ro-RO" sz="2600" dirty="0">
                  <a:latin typeface="Alegreya"/>
                  <a:ea typeface="Alegreya"/>
                  <a:cs typeface="Alegreya"/>
                  <a:sym typeface="Alegreya"/>
                </a:rPr>
                <a:t> să respecte </a:t>
              </a:r>
              <a:r>
                <a:rPr lang="ro-RO" sz="2600" dirty="0" err="1">
                  <a:latin typeface="Alegreya"/>
                  <a:ea typeface="Alegreya"/>
                  <a:cs typeface="Alegreya"/>
                  <a:sym typeface="Alegreya"/>
                </a:rPr>
                <a:t>semnificația</a:t>
              </a:r>
              <a:r>
                <a:rPr lang="ro-RO" sz="2600" dirty="0">
                  <a:latin typeface="Alegreya"/>
                  <a:ea typeface="Alegreya"/>
                  <a:cs typeface="Alegreya"/>
                  <a:sym typeface="Alegreya"/>
                </a:rPr>
                <a:t> indicatoarelor </a:t>
              </a:r>
              <a:r>
                <a:rPr lang="ro-RO" sz="2600" dirty="0" err="1">
                  <a:latin typeface="Alegreya"/>
                  <a:ea typeface="Alegreya"/>
                  <a:cs typeface="Alegreya"/>
                  <a:sym typeface="Alegreya"/>
                </a:rPr>
                <a:t>și</a:t>
              </a:r>
              <a:r>
                <a:rPr lang="ro-RO" sz="2600" dirty="0">
                  <a:latin typeface="Alegreya"/>
                  <a:ea typeface="Alegreya"/>
                  <a:cs typeface="Alegreya"/>
                  <a:sym typeface="Alegreya"/>
                </a:rPr>
                <a:t> a marcajelor auto. </a:t>
              </a:r>
            </a:p>
            <a:p>
              <a:pPr marL="342900" indent="-342900" algn="just">
                <a:lnSpc>
                  <a:spcPct val="186611"/>
                </a:lnSpc>
                <a:buFont typeface="Arial" panose="020B0604020202020204" pitchFamily="34" charset="0"/>
                <a:buChar char="•"/>
              </a:pPr>
              <a:r>
                <a:rPr lang="ro-RO" sz="2600" dirty="0">
                  <a:latin typeface="Alegreya"/>
                  <a:ea typeface="Alegreya"/>
                  <a:cs typeface="Alegreya"/>
                  <a:sym typeface="Alegreya"/>
                </a:rPr>
                <a:t>Componentele șasiului robotului, semafoarelor și indicatoarelor au fost modelate în aplicația Fusion360 și, ulterior, printate cu ajutorul unei imprimante 3D. </a:t>
              </a:r>
            </a:p>
            <a:p>
              <a:pPr marL="342900" indent="-342900" algn="just">
                <a:lnSpc>
                  <a:spcPct val="186611"/>
                </a:lnSpc>
                <a:buFont typeface="Arial" panose="020B0604020202020204" pitchFamily="34" charset="0"/>
                <a:buChar char="•"/>
              </a:pPr>
              <a:r>
                <a:rPr lang="ro-RO" sz="2600" dirty="0">
                  <a:latin typeface="Alegreya"/>
                  <a:ea typeface="Alegreya"/>
                  <a:cs typeface="Alegreya"/>
                  <a:sym typeface="Alegreya"/>
                </a:rPr>
                <a:t>Principalul scop al acestui proiect este dezvoltarea unui robot autonom capabil să navigheze eficient într-un mediu intern dar simulând condițiile unui mediu real de trafic rutier</a:t>
              </a:r>
              <a:endParaRPr lang="ro-RO" sz="2600" dirty="0">
                <a:effectLst/>
                <a:latin typeface="LMRoman12-Regular-Identity-H"/>
              </a:endParaRPr>
            </a:p>
          </p:txBody>
        </p:sp>
      </p:grpSp>
      <p:sp>
        <p:nvSpPr>
          <p:cNvPr id="82" name="Google Shape;82;p11"/>
          <p:cNvSpPr txBox="1"/>
          <p:nvPr/>
        </p:nvSpPr>
        <p:spPr>
          <a:xfrm>
            <a:off x="1797230" y="890621"/>
            <a:ext cx="16354153"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7500" b="0" i="0" u="none" strike="noStrike" cap="none" dirty="0">
                <a:solidFill>
                  <a:srgbClr val="07687F"/>
                </a:solidFill>
                <a:latin typeface="Alfa Slab One"/>
                <a:ea typeface="Alfa Slab One"/>
                <a:cs typeface="Alfa Slab One"/>
                <a:sym typeface="Alfa Slab One"/>
              </a:rPr>
              <a:t>Introducere</a:t>
            </a:r>
            <a:endParaRPr lang="ro-RO" dirty="0"/>
          </a:p>
        </p:txBody>
      </p:sp>
      <p:sp>
        <p:nvSpPr>
          <p:cNvPr id="83" name="Google Shape;83;p11"/>
          <p:cNvSpPr/>
          <p:nvPr/>
        </p:nvSpPr>
        <p:spPr>
          <a:xfrm rot="-874834">
            <a:off x="-11863850" y="8850099"/>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rotWithShape="1">
            <a:blip r:embed="rId3">
              <a:alphaModFix/>
            </a:blip>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grpSp>
        <p:nvGrpSpPr>
          <p:cNvPr id="58" name="Google Shape;58;p11"/>
          <p:cNvGrpSpPr/>
          <p:nvPr/>
        </p:nvGrpSpPr>
        <p:grpSpPr>
          <a:xfrm>
            <a:off x="1797230" y="2617806"/>
            <a:ext cx="14836782" cy="6778574"/>
            <a:chOff x="0" y="0"/>
            <a:chExt cx="1577361" cy="1638562"/>
          </a:xfrm>
        </p:grpSpPr>
        <p:sp>
          <p:nvSpPr>
            <p:cNvPr id="59" name="Google Shape;59;p11"/>
            <p:cNvSpPr/>
            <p:nvPr/>
          </p:nvSpPr>
          <p:spPr>
            <a:xfrm>
              <a:off x="0" y="0"/>
              <a:ext cx="1577361" cy="1638562"/>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p:nvPr/>
          </p:nvSpPr>
          <p:spPr>
            <a:xfrm>
              <a:off x="43429" y="339110"/>
              <a:ext cx="1490502" cy="1270950"/>
            </a:xfrm>
            <a:prstGeom prst="rect">
              <a:avLst/>
            </a:prstGeom>
            <a:noFill/>
            <a:ln>
              <a:noFill/>
            </a:ln>
          </p:spPr>
          <p:txBody>
            <a:bodyPr spcFirstLastPara="1" wrap="square" lIns="50800" tIns="50800" rIns="50800" bIns="50800" anchor="ctr" anchorCtr="0">
              <a:noAutofit/>
            </a:bodyPr>
            <a:lstStyle/>
            <a:p>
              <a:pPr marL="342900" indent="-342900" algn="just">
                <a:lnSpc>
                  <a:spcPct val="186611"/>
                </a:lnSpc>
                <a:buFont typeface="Arial" panose="020B0604020202020204" pitchFamily="34" charset="0"/>
                <a:buChar char="•"/>
              </a:pPr>
              <a:r>
                <a:rPr lang="ro-RO" sz="2600" dirty="0">
                  <a:latin typeface="Alegreya"/>
                  <a:ea typeface="Alegreya"/>
                  <a:cs typeface="Alegreya"/>
                  <a:sym typeface="Alegreya"/>
                </a:rPr>
                <a:t>Principalul aspect din spatele motivației alegerii acestei teme este reprezentat  de nevoia de a reduce numărul de accidente rutiere.  Conform datelor publicate de Comisia Europeană în aprilie 2022, ce au în vedere  analizarea numărului de accidente mortale per milion de locuitori, România se află pe primul loc în Europa în ceea ce privește accidentele mortale, cu 85 de astfel de accidente  per milion de locuitori în 2020 și 93 în 2021.</a:t>
              </a:r>
            </a:p>
            <a:p>
              <a:pPr marL="342900" indent="-342900" algn="just">
                <a:lnSpc>
                  <a:spcPct val="186611"/>
                </a:lnSpc>
                <a:buFont typeface="Arial" panose="020B0604020202020204" pitchFamily="34" charset="0"/>
                <a:buChar char="•"/>
              </a:pPr>
              <a:r>
                <a:rPr lang="ro-RO" sz="2600" dirty="0">
                  <a:latin typeface="Alegreya"/>
                  <a:ea typeface="Alegreya"/>
                  <a:cs typeface="Alegreya"/>
                  <a:sym typeface="Alegreya"/>
                </a:rPr>
                <a:t>Testarea algoritmilor de condus autonom este foarte costisitoare și implică riscuri semnificative. Astfel acest proiect facilitează dezvoltarea și îmbunătățirea algoritmilor de navigație, reducând costurile și riscurile asociate testării pe vehicule reale.</a:t>
              </a:r>
            </a:p>
            <a:p>
              <a:pPr marL="342900" indent="-342900" algn="just">
                <a:lnSpc>
                  <a:spcPct val="186611"/>
                </a:lnSpc>
                <a:buFont typeface="Arial" panose="020B0604020202020204" pitchFamily="34" charset="0"/>
                <a:buChar char="•"/>
              </a:pPr>
              <a:endParaRPr lang="ro-RO" sz="2600" dirty="0">
                <a:latin typeface="Alegreya"/>
                <a:ea typeface="Alegreya"/>
                <a:cs typeface="Alegreya"/>
                <a:sym typeface="Alegreya"/>
              </a:endParaRPr>
            </a:p>
            <a:p>
              <a:pPr marL="342900" indent="-342900" algn="just">
                <a:lnSpc>
                  <a:spcPct val="186611"/>
                </a:lnSpc>
                <a:buFont typeface="Arial" panose="020B0604020202020204" pitchFamily="34" charset="0"/>
                <a:buChar char="•"/>
              </a:pPr>
              <a:endParaRPr lang="ro-RO" sz="2600" dirty="0">
                <a:latin typeface="Alegreya"/>
                <a:ea typeface="Alegreya"/>
                <a:cs typeface="Alegreya"/>
                <a:sym typeface="Alegreya"/>
              </a:endParaRPr>
            </a:p>
          </p:txBody>
        </p:sp>
      </p:grpSp>
      <p:sp>
        <p:nvSpPr>
          <p:cNvPr id="82" name="Google Shape;82;p11"/>
          <p:cNvSpPr txBox="1"/>
          <p:nvPr/>
        </p:nvSpPr>
        <p:spPr>
          <a:xfrm>
            <a:off x="1797230" y="890621"/>
            <a:ext cx="16354153"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7500" b="0" i="0" u="none" strike="noStrike" cap="none" dirty="0">
                <a:solidFill>
                  <a:srgbClr val="07687F"/>
                </a:solidFill>
                <a:latin typeface="Alfa Slab One"/>
                <a:ea typeface="Alfa Slab One"/>
                <a:cs typeface="Alfa Slab One"/>
                <a:sym typeface="Alfa Slab One"/>
              </a:rPr>
              <a:t>Context și motivație</a:t>
            </a:r>
            <a:endParaRPr lang="ro-RO" dirty="0"/>
          </a:p>
        </p:txBody>
      </p:sp>
      <p:sp>
        <p:nvSpPr>
          <p:cNvPr id="83" name="Google Shape;83;p11"/>
          <p:cNvSpPr/>
          <p:nvPr/>
        </p:nvSpPr>
        <p:spPr>
          <a:xfrm rot="-874834">
            <a:off x="-11863850" y="8850099"/>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rotWithShape="1">
            <a:blip r:embed="rId3">
              <a:alphaModFix/>
            </a:blip>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1937060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ABFC0"/>
        </a:solidFill>
        <a:effectLst/>
      </p:bgPr>
    </p:bg>
    <p:spTree>
      <p:nvGrpSpPr>
        <p:cNvPr id="1" name="Shape 202"/>
        <p:cNvGrpSpPr/>
        <p:nvPr/>
      </p:nvGrpSpPr>
      <p:grpSpPr>
        <a:xfrm>
          <a:off x="0" y="0"/>
          <a:ext cx="0" cy="0"/>
          <a:chOff x="0" y="0"/>
          <a:chExt cx="0" cy="0"/>
        </a:xfrm>
      </p:grpSpPr>
      <p:grpSp>
        <p:nvGrpSpPr>
          <p:cNvPr id="203" name="Google Shape;203;p17"/>
          <p:cNvGrpSpPr/>
          <p:nvPr/>
        </p:nvGrpSpPr>
        <p:grpSpPr>
          <a:xfrm>
            <a:off x="292336" y="67420"/>
            <a:ext cx="17703329" cy="9971335"/>
            <a:chOff x="0" y="-47625"/>
            <a:chExt cx="4662605" cy="2626195"/>
          </a:xfrm>
        </p:grpSpPr>
        <p:sp>
          <p:nvSpPr>
            <p:cNvPr id="204" name="Google Shape;204;p17"/>
            <p:cNvSpPr/>
            <p:nvPr/>
          </p:nvSpPr>
          <p:spPr>
            <a:xfrm>
              <a:off x="0" y="0"/>
              <a:ext cx="4662605" cy="2578570"/>
            </a:xfrm>
            <a:custGeom>
              <a:avLst/>
              <a:gdLst/>
              <a:ahLst/>
              <a:cxnLst/>
              <a:rect l="l" t="t" r="r" b="b"/>
              <a:pathLst>
                <a:path w="4662605" h="2578570" extrusionOk="0">
                  <a:moveTo>
                    <a:pt x="22303" y="0"/>
                  </a:moveTo>
                  <a:lnTo>
                    <a:pt x="4640302" y="0"/>
                  </a:lnTo>
                  <a:cubicBezTo>
                    <a:pt x="4652620" y="0"/>
                    <a:pt x="4662605" y="9985"/>
                    <a:pt x="4662605" y="22303"/>
                  </a:cubicBezTo>
                  <a:lnTo>
                    <a:pt x="4662605" y="2556267"/>
                  </a:lnTo>
                  <a:cubicBezTo>
                    <a:pt x="4662605" y="2568585"/>
                    <a:pt x="4652620" y="2578570"/>
                    <a:pt x="4640302" y="2578570"/>
                  </a:cubicBezTo>
                  <a:lnTo>
                    <a:pt x="22303" y="2578570"/>
                  </a:lnTo>
                  <a:cubicBezTo>
                    <a:pt x="9985" y="2578570"/>
                    <a:pt x="0" y="2568585"/>
                    <a:pt x="0" y="2556267"/>
                  </a:cubicBezTo>
                  <a:lnTo>
                    <a:pt x="0" y="22303"/>
                  </a:lnTo>
                  <a:cubicBezTo>
                    <a:pt x="0" y="9985"/>
                    <a:pt x="9985" y="0"/>
                    <a:pt x="22303" y="0"/>
                  </a:cubicBezTo>
                  <a:close/>
                </a:path>
              </a:pathLst>
            </a:custGeom>
            <a:solidFill>
              <a:srgbClr val="F1E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6" name="Google Shape;206;p17"/>
          <p:cNvGrpSpPr/>
          <p:nvPr/>
        </p:nvGrpSpPr>
        <p:grpSpPr>
          <a:xfrm>
            <a:off x="1561362" y="2132327"/>
            <a:ext cx="8330655" cy="6079223"/>
            <a:chOff x="0" y="-47625"/>
            <a:chExt cx="1489205" cy="1086734"/>
          </a:xfrm>
        </p:grpSpPr>
        <p:sp>
          <p:nvSpPr>
            <p:cNvPr id="207" name="Google Shape;207;p17"/>
            <p:cNvSpPr/>
            <p:nvPr/>
          </p:nvSpPr>
          <p:spPr>
            <a:xfrm>
              <a:off x="0" y="0"/>
              <a:ext cx="1489205" cy="1039109"/>
            </a:xfrm>
            <a:custGeom>
              <a:avLst/>
              <a:gdLst/>
              <a:ahLst/>
              <a:cxnLst/>
              <a:rect l="l" t="t" r="r" b="b"/>
              <a:pathLst>
                <a:path w="1489205" h="1039109" extrusionOk="0">
                  <a:moveTo>
                    <a:pt x="47396" y="0"/>
                  </a:moveTo>
                  <a:lnTo>
                    <a:pt x="1441810" y="0"/>
                  </a:lnTo>
                  <a:cubicBezTo>
                    <a:pt x="1454380" y="0"/>
                    <a:pt x="1466435" y="4993"/>
                    <a:pt x="1475323" y="13882"/>
                  </a:cubicBezTo>
                  <a:cubicBezTo>
                    <a:pt x="1484212" y="22770"/>
                    <a:pt x="1489205" y="34826"/>
                    <a:pt x="1489205" y="47396"/>
                  </a:cubicBezTo>
                  <a:lnTo>
                    <a:pt x="1489205" y="991714"/>
                  </a:lnTo>
                  <a:cubicBezTo>
                    <a:pt x="1489205" y="1004284"/>
                    <a:pt x="1484212" y="1016339"/>
                    <a:pt x="1475323" y="1025228"/>
                  </a:cubicBezTo>
                  <a:cubicBezTo>
                    <a:pt x="1466435" y="1034116"/>
                    <a:pt x="1454380" y="1039109"/>
                    <a:pt x="1441810" y="1039109"/>
                  </a:cubicBezTo>
                  <a:lnTo>
                    <a:pt x="47396" y="1039109"/>
                  </a:lnTo>
                  <a:cubicBezTo>
                    <a:pt x="34826" y="1039109"/>
                    <a:pt x="22770" y="1034116"/>
                    <a:pt x="13882" y="1025228"/>
                  </a:cubicBezTo>
                  <a:cubicBezTo>
                    <a:pt x="4993" y="1016339"/>
                    <a:pt x="0" y="1004284"/>
                    <a:pt x="0" y="991714"/>
                  </a:cubicBezTo>
                  <a:lnTo>
                    <a:pt x="0" y="47396"/>
                  </a:lnTo>
                  <a:cubicBezTo>
                    <a:pt x="0" y="34826"/>
                    <a:pt x="4993" y="22770"/>
                    <a:pt x="13882" y="13882"/>
                  </a:cubicBezTo>
                  <a:cubicBezTo>
                    <a:pt x="22770" y="4993"/>
                    <a:pt x="34826" y="0"/>
                    <a:pt x="47396"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txBox="1"/>
            <p:nvPr/>
          </p:nvSpPr>
          <p:spPr>
            <a:xfrm>
              <a:off x="0" y="-47625"/>
              <a:ext cx="812800" cy="860425"/>
            </a:xfrm>
            <a:prstGeom prst="rect">
              <a:avLst/>
            </a:prstGeom>
            <a:noFill/>
            <a:ln>
              <a:noFill/>
            </a:ln>
          </p:spPr>
          <p:txBody>
            <a:bodyPr spcFirstLastPara="1" wrap="square" lIns="74825" tIns="74825" rIns="74825" bIns="74825"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0" name="Google Shape;210;p17"/>
          <p:cNvSpPr txBox="1"/>
          <p:nvPr/>
        </p:nvSpPr>
        <p:spPr>
          <a:xfrm>
            <a:off x="2017371" y="4926669"/>
            <a:ext cx="7418700" cy="2769989"/>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7500" b="0" i="0" u="none" strike="noStrike" cap="none" dirty="0">
                <a:solidFill>
                  <a:srgbClr val="FFFFFF"/>
                </a:solidFill>
                <a:latin typeface="Alfa Slab One"/>
                <a:ea typeface="Alfa Slab One"/>
                <a:cs typeface="Alfa Slab One"/>
                <a:sym typeface="Alfa Slab One"/>
              </a:rPr>
              <a:t>Construc</a:t>
            </a:r>
            <a:r>
              <a:rPr lang="ro-RO" sz="7500" dirty="0">
                <a:solidFill>
                  <a:srgbClr val="FFFFFF"/>
                </a:solidFill>
                <a:latin typeface="Alfa Slab One"/>
                <a:ea typeface="Alfa Slab One"/>
                <a:cs typeface="Alfa Slab One"/>
                <a:sym typeface="Alfa Slab One"/>
              </a:rPr>
              <a:t>ția Hardware</a:t>
            </a:r>
            <a:endParaRPr lang="ro-RO" dirty="0"/>
          </a:p>
        </p:txBody>
      </p:sp>
      <p:sp>
        <p:nvSpPr>
          <p:cNvPr id="211" name="Google Shape;211;p17"/>
          <p:cNvSpPr txBox="1"/>
          <p:nvPr/>
        </p:nvSpPr>
        <p:spPr>
          <a:xfrm>
            <a:off x="4849812" y="3211318"/>
            <a:ext cx="1753800" cy="1385400"/>
          </a:xfrm>
          <a:prstGeom prst="rect">
            <a:avLst/>
          </a:prstGeom>
          <a:noFill/>
          <a:ln>
            <a:noFill/>
          </a:ln>
        </p:spPr>
        <p:txBody>
          <a:bodyPr spcFirstLastPara="1" wrap="square" lIns="0" tIns="0" rIns="0" bIns="0" anchor="t" anchorCtr="0">
            <a:spAutoFit/>
          </a:bodyPr>
          <a:lstStyle/>
          <a:p>
            <a:pPr marL="0" marR="0" lvl="0" indent="0" algn="ctr" rtl="0">
              <a:lnSpc>
                <a:spcPct val="139988"/>
              </a:lnSpc>
              <a:spcBef>
                <a:spcPts val="0"/>
              </a:spcBef>
              <a:spcAft>
                <a:spcPts val="0"/>
              </a:spcAft>
              <a:buNone/>
            </a:pPr>
            <a:r>
              <a:rPr lang="en-US" sz="9000" b="0" i="0" u="none" strike="noStrike" cap="none">
                <a:solidFill>
                  <a:srgbClr val="F3D339"/>
                </a:solidFill>
                <a:latin typeface="Alfa Slab One"/>
                <a:ea typeface="Alfa Slab One"/>
                <a:cs typeface="Alfa Slab One"/>
                <a:sym typeface="Alfa Slab One"/>
              </a:rPr>
              <a:t>2</a:t>
            </a:r>
            <a:endParaRPr/>
          </a:p>
        </p:txBody>
      </p:sp>
      <p:sp>
        <p:nvSpPr>
          <p:cNvPr id="212" name="Google Shape;212;p17"/>
          <p:cNvSpPr/>
          <p:nvPr/>
        </p:nvSpPr>
        <p:spPr>
          <a:xfrm>
            <a:off x="10829918" y="1528163"/>
            <a:ext cx="4355475" cy="7229004"/>
          </a:xfrm>
          <a:custGeom>
            <a:avLst/>
            <a:gdLst/>
            <a:ahLst/>
            <a:cxnLst/>
            <a:rect l="l" t="t" r="r" b="b"/>
            <a:pathLst>
              <a:path w="4355475" h="7229004" extrusionOk="0">
                <a:moveTo>
                  <a:pt x="0" y="0"/>
                </a:moveTo>
                <a:lnTo>
                  <a:pt x="4355475" y="0"/>
                </a:lnTo>
                <a:lnTo>
                  <a:pt x="4355475" y="7229005"/>
                </a:lnTo>
                <a:lnTo>
                  <a:pt x="0" y="7229005"/>
                </a:lnTo>
                <a:lnTo>
                  <a:pt x="0" y="0"/>
                </a:lnTo>
                <a:close/>
              </a:path>
            </a:pathLst>
          </a:custGeom>
          <a:blipFill rotWithShape="1">
            <a:blip r:embed="rId3">
              <a:alphaModFix/>
            </a:blip>
            <a:stretch>
              <a:fillRect/>
            </a:stretch>
          </a:blipFill>
          <a:ln>
            <a:noFill/>
          </a:ln>
        </p:spPr>
      </p:sp>
      <p:sp>
        <p:nvSpPr>
          <p:cNvPr id="213" name="Google Shape;213;p17"/>
          <p:cNvSpPr/>
          <p:nvPr/>
        </p:nvSpPr>
        <p:spPr>
          <a:xfrm rot="8332728">
            <a:off x="15919865" y="-926704"/>
            <a:ext cx="3243043" cy="3450046"/>
          </a:xfrm>
          <a:custGeom>
            <a:avLst/>
            <a:gdLst/>
            <a:ahLst/>
            <a:cxnLst/>
            <a:rect l="l" t="t" r="r" b="b"/>
            <a:pathLst>
              <a:path w="3243043" h="3450046" extrusionOk="0">
                <a:moveTo>
                  <a:pt x="0" y="0"/>
                </a:moveTo>
                <a:lnTo>
                  <a:pt x="3243043" y="0"/>
                </a:lnTo>
                <a:lnTo>
                  <a:pt x="3243043" y="3450045"/>
                </a:lnTo>
                <a:lnTo>
                  <a:pt x="0" y="3450045"/>
                </a:lnTo>
                <a:lnTo>
                  <a:pt x="0" y="0"/>
                </a:lnTo>
                <a:close/>
              </a:path>
            </a:pathLst>
          </a:custGeom>
          <a:blipFill rotWithShape="1">
            <a:blip r:embed="rId4">
              <a:alphaModFix/>
            </a:blip>
            <a:stretch>
              <a:fillRect/>
            </a:stretch>
          </a:blipFill>
          <a:ln>
            <a:noFill/>
          </a:ln>
        </p:spPr>
      </p:sp>
      <p:sp>
        <p:nvSpPr>
          <p:cNvPr id="214" name="Google Shape;214;p17"/>
          <p:cNvSpPr/>
          <p:nvPr/>
        </p:nvSpPr>
        <p:spPr>
          <a:xfrm rot="-6935072">
            <a:off x="-515667" y="8401312"/>
            <a:ext cx="2247513" cy="2390971"/>
          </a:xfrm>
          <a:custGeom>
            <a:avLst/>
            <a:gdLst/>
            <a:ahLst/>
            <a:cxnLst/>
            <a:rect l="l" t="t" r="r" b="b"/>
            <a:pathLst>
              <a:path w="2247513" h="2390971" extrusionOk="0">
                <a:moveTo>
                  <a:pt x="0" y="0"/>
                </a:moveTo>
                <a:lnTo>
                  <a:pt x="2247513" y="0"/>
                </a:lnTo>
                <a:lnTo>
                  <a:pt x="2247513" y="2390971"/>
                </a:lnTo>
                <a:lnTo>
                  <a:pt x="0" y="2390971"/>
                </a:lnTo>
                <a:lnTo>
                  <a:pt x="0" y="0"/>
                </a:lnTo>
                <a:close/>
              </a:path>
            </a:pathLst>
          </a:custGeom>
          <a:blipFill rotWithShape="1">
            <a:blip r:embed="rId5">
              <a:alphaModFix/>
            </a:blip>
            <a:stretch>
              <a:fillRect/>
            </a:stretch>
          </a:blipFill>
          <a:ln>
            <a:noFill/>
          </a:ln>
        </p:spPr>
      </p:sp>
      <p:sp>
        <p:nvSpPr>
          <p:cNvPr id="215" name="Google Shape;215;p17"/>
          <p:cNvSpPr/>
          <p:nvPr/>
        </p:nvSpPr>
        <p:spPr>
          <a:xfrm rot="-734137">
            <a:off x="-92226" y="-2503485"/>
            <a:ext cx="5275589" cy="4055609"/>
          </a:xfrm>
          <a:custGeom>
            <a:avLst/>
            <a:gdLst/>
            <a:ahLst/>
            <a:cxnLst/>
            <a:rect l="l" t="t" r="r" b="b"/>
            <a:pathLst>
              <a:path w="5275589" h="4055609" extrusionOk="0">
                <a:moveTo>
                  <a:pt x="0" y="0"/>
                </a:moveTo>
                <a:lnTo>
                  <a:pt x="5275589" y="0"/>
                </a:lnTo>
                <a:lnTo>
                  <a:pt x="5275589" y="4055609"/>
                </a:lnTo>
                <a:lnTo>
                  <a:pt x="0" y="4055609"/>
                </a:lnTo>
                <a:lnTo>
                  <a:pt x="0" y="0"/>
                </a:lnTo>
                <a:close/>
              </a:path>
            </a:pathLst>
          </a:custGeom>
          <a:blipFill rotWithShape="1">
            <a:blip r:embed="rId6">
              <a:alphaModFix/>
            </a:blip>
            <a:stretch>
              <a:fillRect/>
            </a:stretch>
          </a:blipFill>
          <a:ln>
            <a:noFill/>
          </a:ln>
        </p:spPr>
      </p:sp>
      <p:sp>
        <p:nvSpPr>
          <p:cNvPr id="216" name="Google Shape;216;p17"/>
          <p:cNvSpPr/>
          <p:nvPr/>
        </p:nvSpPr>
        <p:spPr>
          <a:xfrm>
            <a:off x="16500608" y="6387705"/>
            <a:ext cx="6164455" cy="4738925"/>
          </a:xfrm>
          <a:custGeom>
            <a:avLst/>
            <a:gdLst/>
            <a:ahLst/>
            <a:cxnLst/>
            <a:rect l="l" t="t" r="r" b="b"/>
            <a:pathLst>
              <a:path w="6164455" h="4738925" extrusionOk="0">
                <a:moveTo>
                  <a:pt x="0" y="0"/>
                </a:moveTo>
                <a:lnTo>
                  <a:pt x="6164455" y="0"/>
                </a:lnTo>
                <a:lnTo>
                  <a:pt x="6164455" y="4738925"/>
                </a:lnTo>
                <a:lnTo>
                  <a:pt x="0" y="4738925"/>
                </a:lnTo>
                <a:lnTo>
                  <a:pt x="0" y="0"/>
                </a:lnTo>
                <a:close/>
              </a:path>
            </a:pathLst>
          </a:custGeom>
          <a:blipFill rotWithShape="1">
            <a:blip r:embed="rId6">
              <a:alphaModFix/>
            </a:blip>
            <a:stretch>
              <a:fillRect/>
            </a:stretch>
          </a:blipFill>
          <a:ln>
            <a:noFill/>
          </a:ln>
        </p:spPr>
      </p:sp>
      <p:sp>
        <p:nvSpPr>
          <p:cNvPr id="217" name="Google Shape;217;p17"/>
          <p:cNvSpPr/>
          <p:nvPr/>
        </p:nvSpPr>
        <p:spPr>
          <a:xfrm>
            <a:off x="6888926" y="1412927"/>
            <a:ext cx="2255074" cy="557191"/>
          </a:xfrm>
          <a:custGeom>
            <a:avLst/>
            <a:gdLst/>
            <a:ahLst/>
            <a:cxnLst/>
            <a:rect l="l" t="t" r="r" b="b"/>
            <a:pathLst>
              <a:path w="2255074" h="557191" extrusionOk="0">
                <a:moveTo>
                  <a:pt x="0" y="0"/>
                </a:moveTo>
                <a:lnTo>
                  <a:pt x="2255074" y="0"/>
                </a:lnTo>
                <a:lnTo>
                  <a:pt x="2255074" y="557191"/>
                </a:lnTo>
                <a:lnTo>
                  <a:pt x="0" y="557191"/>
                </a:lnTo>
                <a:lnTo>
                  <a:pt x="0" y="0"/>
                </a:lnTo>
                <a:close/>
              </a:path>
            </a:pathLst>
          </a:custGeom>
          <a:blipFill rotWithShape="1">
            <a:blip r:embed="rId7">
              <a:alphaModFix/>
            </a:blip>
            <a:stretch>
              <a:fillRect/>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9" name="Google Shape;59;p11"/>
          <p:cNvSpPr/>
          <p:nvPr/>
        </p:nvSpPr>
        <p:spPr>
          <a:xfrm>
            <a:off x="1797230" y="2617806"/>
            <a:ext cx="14836782" cy="6778574"/>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11"/>
          <p:cNvSpPr txBox="1"/>
          <p:nvPr/>
        </p:nvSpPr>
        <p:spPr>
          <a:xfrm>
            <a:off x="1797230" y="890621"/>
            <a:ext cx="16354153"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7500" b="0" i="0" u="none" strike="noStrike" cap="none" dirty="0">
                <a:solidFill>
                  <a:srgbClr val="07687F"/>
                </a:solidFill>
                <a:latin typeface="Alfa Slab One"/>
                <a:ea typeface="Alfa Slab One"/>
                <a:cs typeface="Alfa Slab One"/>
                <a:sym typeface="Alfa Slab One"/>
              </a:rPr>
              <a:t>Construcția Robotului</a:t>
            </a:r>
            <a:endParaRPr lang="ro-RO" dirty="0"/>
          </a:p>
        </p:txBody>
      </p:sp>
      <p:sp>
        <p:nvSpPr>
          <p:cNvPr id="83" name="Google Shape;83;p11"/>
          <p:cNvSpPr/>
          <p:nvPr/>
        </p:nvSpPr>
        <p:spPr>
          <a:xfrm rot="-874834">
            <a:off x="-11814862" y="8850100"/>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dpi="0" rotWithShape="1">
            <a:blip r:embed="rId3"/>
            <a:srcRect/>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pic>
        <p:nvPicPr>
          <p:cNvPr id="3" name="Picture 2">
            <a:extLst>
              <a:ext uri="{FF2B5EF4-FFF2-40B4-BE49-F238E27FC236}">
                <a16:creationId xmlns:a16="http://schemas.microsoft.com/office/drawing/2014/main" id="{4273B5C2-0E98-FD91-B54B-A8C841D0AAB9}"/>
              </a:ext>
            </a:extLst>
          </p:cNvPr>
          <p:cNvPicPr>
            <a:picLocks noChangeAspect="1"/>
          </p:cNvPicPr>
          <p:nvPr/>
        </p:nvPicPr>
        <p:blipFill>
          <a:blip r:embed="rId6"/>
          <a:stretch>
            <a:fillRect/>
          </a:stretch>
        </p:blipFill>
        <p:spPr>
          <a:xfrm>
            <a:off x="2489189" y="3190179"/>
            <a:ext cx="7326557" cy="5633825"/>
          </a:xfrm>
          <a:prstGeom prst="rect">
            <a:avLst/>
          </a:prstGeom>
          <a:solidFill>
            <a:srgbClr val="000000"/>
          </a:solidFill>
        </p:spPr>
      </p:pic>
      <p:pic>
        <p:nvPicPr>
          <p:cNvPr id="5" name="Picture 4">
            <a:extLst>
              <a:ext uri="{FF2B5EF4-FFF2-40B4-BE49-F238E27FC236}">
                <a16:creationId xmlns:a16="http://schemas.microsoft.com/office/drawing/2014/main" id="{C209C12C-9AB8-76E1-63D2-E4F6DEA5735F}"/>
              </a:ext>
            </a:extLst>
          </p:cNvPr>
          <p:cNvPicPr>
            <a:picLocks noChangeAspect="1"/>
          </p:cNvPicPr>
          <p:nvPr/>
        </p:nvPicPr>
        <p:blipFill>
          <a:blip r:embed="rId7"/>
          <a:stretch>
            <a:fillRect/>
          </a:stretch>
        </p:blipFill>
        <p:spPr>
          <a:xfrm>
            <a:off x="10782810" y="3190180"/>
            <a:ext cx="4065921" cy="5633825"/>
          </a:xfrm>
          <a:prstGeom prst="rect">
            <a:avLst/>
          </a:prstGeom>
        </p:spPr>
      </p:pic>
    </p:spTree>
    <p:extLst>
      <p:ext uri="{BB962C8B-B14F-4D97-AF65-F5344CB8AC3E}">
        <p14:creationId xmlns:p14="http://schemas.microsoft.com/office/powerpoint/2010/main" val="1154299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E6B8"/>
        </a:solidFill>
        <a:effectLst/>
      </p:bgPr>
    </p:bg>
    <p:spTree>
      <p:nvGrpSpPr>
        <p:cNvPr id="1" name="Shape 221"/>
        <p:cNvGrpSpPr/>
        <p:nvPr/>
      </p:nvGrpSpPr>
      <p:grpSpPr>
        <a:xfrm>
          <a:off x="0" y="0"/>
          <a:ext cx="0" cy="0"/>
          <a:chOff x="0" y="0"/>
          <a:chExt cx="0" cy="0"/>
        </a:xfrm>
      </p:grpSpPr>
      <p:cxnSp>
        <p:nvCxnSpPr>
          <p:cNvPr id="222" name="Google Shape;222;p18"/>
          <p:cNvCxnSpPr/>
          <p:nvPr/>
        </p:nvCxnSpPr>
        <p:spPr>
          <a:xfrm rot="10800000">
            <a:off x="2987275" y="4710345"/>
            <a:ext cx="0" cy="1657057"/>
          </a:xfrm>
          <a:prstGeom prst="straightConnector1">
            <a:avLst/>
          </a:prstGeom>
          <a:noFill/>
          <a:ln w="57150" cap="flat" cmpd="sng">
            <a:solidFill>
              <a:srgbClr val="2A245E"/>
            </a:solidFill>
            <a:prstDash val="solid"/>
            <a:round/>
            <a:headEnd type="none" w="sm" len="sm"/>
            <a:tailEnd type="none" w="sm" len="sm"/>
          </a:ln>
        </p:spPr>
      </p:cxnSp>
      <p:cxnSp>
        <p:nvCxnSpPr>
          <p:cNvPr id="223" name="Google Shape;223;p18"/>
          <p:cNvCxnSpPr/>
          <p:nvPr/>
        </p:nvCxnSpPr>
        <p:spPr>
          <a:xfrm rot="10800000">
            <a:off x="15421914" y="4800364"/>
            <a:ext cx="0" cy="1657057"/>
          </a:xfrm>
          <a:prstGeom prst="straightConnector1">
            <a:avLst/>
          </a:prstGeom>
          <a:noFill/>
          <a:ln w="57150" cap="flat" cmpd="sng">
            <a:solidFill>
              <a:srgbClr val="2A245E"/>
            </a:solidFill>
            <a:prstDash val="solid"/>
            <a:round/>
            <a:headEnd type="none" w="sm" len="sm"/>
            <a:tailEnd type="none" w="sm" len="sm"/>
          </a:ln>
        </p:spPr>
      </p:cxnSp>
      <p:cxnSp>
        <p:nvCxnSpPr>
          <p:cNvPr id="224" name="Google Shape;224;p18"/>
          <p:cNvCxnSpPr/>
          <p:nvPr/>
        </p:nvCxnSpPr>
        <p:spPr>
          <a:xfrm>
            <a:off x="4067808" y="9237087"/>
            <a:ext cx="10340150" cy="11688"/>
          </a:xfrm>
          <a:prstGeom prst="straightConnector1">
            <a:avLst/>
          </a:prstGeom>
          <a:noFill/>
          <a:ln w="57150" cap="flat" cmpd="sng">
            <a:solidFill>
              <a:srgbClr val="2A245E"/>
            </a:solidFill>
            <a:prstDash val="solid"/>
            <a:round/>
            <a:headEnd type="none" w="sm" len="sm"/>
            <a:tailEnd type="none" w="sm" len="sm"/>
          </a:ln>
        </p:spPr>
      </p:cxnSp>
      <p:cxnSp>
        <p:nvCxnSpPr>
          <p:cNvPr id="225" name="Google Shape;225;p18"/>
          <p:cNvCxnSpPr/>
          <p:nvPr/>
        </p:nvCxnSpPr>
        <p:spPr>
          <a:xfrm rot="10800000">
            <a:off x="14379383" y="8121271"/>
            <a:ext cx="0" cy="1096765"/>
          </a:xfrm>
          <a:prstGeom prst="straightConnector1">
            <a:avLst/>
          </a:prstGeom>
          <a:noFill/>
          <a:ln w="57150" cap="flat" cmpd="sng">
            <a:solidFill>
              <a:srgbClr val="2A245E"/>
            </a:solidFill>
            <a:prstDash val="solid"/>
            <a:round/>
            <a:headEnd type="none" w="sm" len="sm"/>
            <a:tailEnd type="none" w="sm" len="sm"/>
          </a:ln>
        </p:spPr>
      </p:cxnSp>
      <p:cxnSp>
        <p:nvCxnSpPr>
          <p:cNvPr id="226" name="Google Shape;226;p18"/>
          <p:cNvCxnSpPr/>
          <p:nvPr/>
        </p:nvCxnSpPr>
        <p:spPr>
          <a:xfrm rot="10800000">
            <a:off x="4096383" y="8161535"/>
            <a:ext cx="0" cy="1096765"/>
          </a:xfrm>
          <a:prstGeom prst="straightConnector1">
            <a:avLst/>
          </a:prstGeom>
          <a:noFill/>
          <a:ln w="57150" cap="flat" cmpd="sng">
            <a:solidFill>
              <a:srgbClr val="2A245E"/>
            </a:solidFill>
            <a:prstDash val="solid"/>
            <a:round/>
            <a:headEnd type="none" w="sm" len="sm"/>
            <a:tailEnd type="none" w="sm" len="sm"/>
          </a:ln>
        </p:spPr>
      </p:cxnSp>
      <p:sp>
        <p:nvSpPr>
          <p:cNvPr id="227" name="Google Shape;227;p18"/>
          <p:cNvSpPr txBox="1"/>
          <p:nvPr/>
        </p:nvSpPr>
        <p:spPr>
          <a:xfrm>
            <a:off x="3123882" y="549449"/>
            <a:ext cx="12213908" cy="1994392"/>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ro-RO" sz="5400" b="0" i="0" u="none" strike="noStrike" cap="none" dirty="0">
                <a:solidFill>
                  <a:srgbClr val="07687F"/>
                </a:solidFill>
                <a:latin typeface="Alfa Slab One"/>
                <a:ea typeface="Alfa Slab One"/>
                <a:cs typeface="Alfa Slab One"/>
                <a:sym typeface="Alfa Slab One"/>
              </a:rPr>
              <a:t>Probleme întâmpinate pe parcursul construcției robotului</a:t>
            </a:r>
            <a:endParaRPr lang="ro-RO" sz="1000" dirty="0"/>
          </a:p>
        </p:txBody>
      </p:sp>
      <p:sp>
        <p:nvSpPr>
          <p:cNvPr id="228" name="Google Shape;228;p18"/>
          <p:cNvSpPr/>
          <p:nvPr/>
        </p:nvSpPr>
        <p:spPr>
          <a:xfrm rot="1634442">
            <a:off x="-4692406" y="-2420335"/>
            <a:ext cx="10096284" cy="7761519"/>
          </a:xfrm>
          <a:custGeom>
            <a:avLst/>
            <a:gdLst/>
            <a:ahLst/>
            <a:cxnLst/>
            <a:rect l="l" t="t" r="r" b="b"/>
            <a:pathLst>
              <a:path w="10096284" h="7761519" extrusionOk="0">
                <a:moveTo>
                  <a:pt x="0" y="0"/>
                </a:moveTo>
                <a:lnTo>
                  <a:pt x="10096285" y="0"/>
                </a:lnTo>
                <a:lnTo>
                  <a:pt x="10096285" y="7761519"/>
                </a:lnTo>
                <a:lnTo>
                  <a:pt x="0" y="7761519"/>
                </a:lnTo>
                <a:lnTo>
                  <a:pt x="0" y="0"/>
                </a:lnTo>
                <a:close/>
              </a:path>
            </a:pathLst>
          </a:custGeom>
          <a:blipFill rotWithShape="1">
            <a:blip r:embed="rId3">
              <a:alphaModFix/>
            </a:blip>
            <a:stretch>
              <a:fillRect/>
            </a:stretch>
          </a:blipFill>
          <a:ln>
            <a:noFill/>
          </a:ln>
        </p:spPr>
        <p:txBody>
          <a:bodyPr/>
          <a:lstStyle/>
          <a:p>
            <a:endParaRPr lang="en-RO" dirty="0"/>
          </a:p>
        </p:txBody>
      </p:sp>
      <p:grpSp>
        <p:nvGrpSpPr>
          <p:cNvPr id="229" name="Google Shape;229;p18"/>
          <p:cNvGrpSpPr/>
          <p:nvPr/>
        </p:nvGrpSpPr>
        <p:grpSpPr>
          <a:xfrm>
            <a:off x="1836338" y="2962931"/>
            <a:ext cx="4224555" cy="3266923"/>
            <a:chOff x="-63119" y="-301593"/>
            <a:chExt cx="5632741" cy="4355898"/>
          </a:xfrm>
        </p:grpSpPr>
        <p:grpSp>
          <p:nvGrpSpPr>
            <p:cNvPr id="230" name="Google Shape;230;p18"/>
            <p:cNvGrpSpPr/>
            <p:nvPr/>
          </p:nvGrpSpPr>
          <p:grpSpPr>
            <a:xfrm>
              <a:off x="-63119" y="-301593"/>
              <a:ext cx="5231413" cy="4355898"/>
              <a:chOff x="-12468" y="-59574"/>
              <a:chExt cx="1033366" cy="860425"/>
            </a:xfrm>
          </p:grpSpPr>
          <p:sp>
            <p:nvSpPr>
              <p:cNvPr id="231" name="Google Shape;231;p18"/>
              <p:cNvSpPr/>
              <p:nvPr/>
            </p:nvSpPr>
            <p:spPr>
              <a:xfrm>
                <a:off x="0" y="0"/>
                <a:ext cx="1020898" cy="481587"/>
              </a:xfrm>
              <a:custGeom>
                <a:avLst/>
                <a:gdLst/>
                <a:ahLst/>
                <a:cxnLst/>
                <a:rect l="l" t="t" r="r" b="b"/>
                <a:pathLst>
                  <a:path w="1020898" h="481587" extrusionOk="0">
                    <a:moveTo>
                      <a:pt x="101862" y="0"/>
                    </a:moveTo>
                    <a:lnTo>
                      <a:pt x="919036" y="0"/>
                    </a:lnTo>
                    <a:cubicBezTo>
                      <a:pt x="946051" y="0"/>
                      <a:pt x="971960" y="10732"/>
                      <a:pt x="991063" y="29835"/>
                    </a:cubicBezTo>
                    <a:cubicBezTo>
                      <a:pt x="1010166" y="48937"/>
                      <a:pt x="1020898" y="74846"/>
                      <a:pt x="1020898" y="101862"/>
                    </a:cubicBezTo>
                    <a:lnTo>
                      <a:pt x="1020898" y="379725"/>
                    </a:lnTo>
                    <a:cubicBezTo>
                      <a:pt x="1020898" y="406740"/>
                      <a:pt x="1010166" y="432649"/>
                      <a:pt x="991063" y="451752"/>
                    </a:cubicBezTo>
                    <a:cubicBezTo>
                      <a:pt x="971960" y="470855"/>
                      <a:pt x="946051" y="481587"/>
                      <a:pt x="919036" y="481587"/>
                    </a:cubicBezTo>
                    <a:lnTo>
                      <a:pt x="101862" y="481587"/>
                    </a:lnTo>
                    <a:cubicBezTo>
                      <a:pt x="45605" y="481587"/>
                      <a:pt x="0" y="435982"/>
                      <a:pt x="0" y="379725"/>
                    </a:cubicBezTo>
                    <a:lnTo>
                      <a:pt x="0" y="101862"/>
                    </a:lnTo>
                    <a:cubicBezTo>
                      <a:pt x="0" y="74846"/>
                      <a:pt x="10732" y="48937"/>
                      <a:pt x="29835" y="29835"/>
                    </a:cubicBezTo>
                    <a:cubicBezTo>
                      <a:pt x="48937" y="10732"/>
                      <a:pt x="74846" y="0"/>
                      <a:pt x="101862"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txBox="1"/>
              <p:nvPr/>
            </p:nvSpPr>
            <p:spPr>
              <a:xfrm>
                <a:off x="-12468" y="-59574"/>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3" name="Google Shape;233;p18"/>
            <p:cNvSpPr txBox="1"/>
            <p:nvPr/>
          </p:nvSpPr>
          <p:spPr>
            <a:xfrm>
              <a:off x="408619" y="19212"/>
              <a:ext cx="5161003" cy="8617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500" b="1" i="0" u="none" strike="noStrike" cap="none" dirty="0">
                  <a:solidFill>
                    <a:srgbClr val="FFFFFF"/>
                  </a:solidFill>
                  <a:latin typeface="Alice"/>
                  <a:ea typeface="Alice"/>
                  <a:cs typeface="Alice"/>
                  <a:sym typeface="Alice"/>
                </a:rPr>
                <a:t>Camera </a:t>
              </a:r>
              <a:endParaRPr dirty="0"/>
            </a:p>
          </p:txBody>
        </p:sp>
        <p:sp>
          <p:nvSpPr>
            <p:cNvPr id="234" name="Google Shape;234;p18"/>
            <p:cNvSpPr txBox="1"/>
            <p:nvPr/>
          </p:nvSpPr>
          <p:spPr>
            <a:xfrm>
              <a:off x="288750" y="833583"/>
              <a:ext cx="4879544" cy="1477328"/>
            </a:xfrm>
            <a:prstGeom prst="rect">
              <a:avLst/>
            </a:prstGeom>
            <a:noFill/>
            <a:ln>
              <a:noFill/>
            </a:ln>
          </p:spPr>
          <p:txBody>
            <a:bodyPr spcFirstLastPara="1" wrap="square" lIns="0" tIns="0" rIns="0" bIns="0" anchor="t" anchorCtr="0">
              <a:spAutoFit/>
            </a:bodyPr>
            <a:lstStyle/>
            <a:p>
              <a:pPr marL="0" marR="0" lvl="0" indent="0" rtl="0">
                <a:lnSpc>
                  <a:spcPct val="100000"/>
                </a:lnSpc>
                <a:spcBef>
                  <a:spcPts val="0"/>
                </a:spcBef>
                <a:spcAft>
                  <a:spcPts val="0"/>
                </a:spcAft>
                <a:buNone/>
              </a:pPr>
              <a:r>
                <a:rPr lang="ro-RO" sz="2400" dirty="0">
                  <a:latin typeface="Alegreya"/>
                  <a:ea typeface="Alegreya"/>
                  <a:cs typeface="Alegreya"/>
                  <a:sym typeface="Alegreya"/>
                </a:rPr>
                <a:t>Alegerea unei camere cu un unghi de vizualizare suficient de deschis</a:t>
              </a:r>
              <a:r>
                <a:rPr lang="ro-RO" sz="2400" b="0" i="0" u="none" strike="noStrike" cap="none" dirty="0">
                  <a:solidFill>
                    <a:srgbClr val="000000"/>
                  </a:solidFill>
                  <a:latin typeface="Alegreya"/>
                  <a:ea typeface="Alegreya"/>
                  <a:cs typeface="Alegreya"/>
                  <a:sym typeface="Alegreya"/>
                </a:rPr>
                <a:t>. </a:t>
              </a:r>
              <a:endParaRPr lang="ro-RO" dirty="0"/>
            </a:p>
          </p:txBody>
        </p:sp>
      </p:grpSp>
      <p:grpSp>
        <p:nvGrpSpPr>
          <p:cNvPr id="235" name="Google Shape;235;p18"/>
          <p:cNvGrpSpPr/>
          <p:nvPr/>
        </p:nvGrpSpPr>
        <p:grpSpPr>
          <a:xfrm>
            <a:off x="12276034" y="3008300"/>
            <a:ext cx="4177216" cy="3266923"/>
            <a:chOff x="0" y="-241101"/>
            <a:chExt cx="5569622" cy="4355898"/>
          </a:xfrm>
        </p:grpSpPr>
        <p:grpSp>
          <p:nvGrpSpPr>
            <p:cNvPr id="236" name="Google Shape;236;p18"/>
            <p:cNvGrpSpPr/>
            <p:nvPr/>
          </p:nvGrpSpPr>
          <p:grpSpPr>
            <a:xfrm>
              <a:off x="0" y="-241101"/>
              <a:ext cx="5179315" cy="4355898"/>
              <a:chOff x="0" y="-47625"/>
              <a:chExt cx="1023074" cy="860425"/>
            </a:xfrm>
          </p:grpSpPr>
          <p:sp>
            <p:nvSpPr>
              <p:cNvPr id="237" name="Google Shape;237;p18"/>
              <p:cNvSpPr/>
              <p:nvPr/>
            </p:nvSpPr>
            <p:spPr>
              <a:xfrm>
                <a:off x="0" y="0"/>
                <a:ext cx="1023074" cy="481587"/>
              </a:xfrm>
              <a:custGeom>
                <a:avLst/>
                <a:gdLst/>
                <a:ahLst/>
                <a:cxnLst/>
                <a:rect l="l" t="t" r="r" b="b"/>
                <a:pathLst>
                  <a:path w="1023074" h="481587" extrusionOk="0">
                    <a:moveTo>
                      <a:pt x="101645" y="0"/>
                    </a:moveTo>
                    <a:lnTo>
                      <a:pt x="921429" y="0"/>
                    </a:lnTo>
                    <a:cubicBezTo>
                      <a:pt x="977566" y="0"/>
                      <a:pt x="1023074" y="45508"/>
                      <a:pt x="1023074" y="101645"/>
                    </a:cubicBezTo>
                    <a:lnTo>
                      <a:pt x="1023074" y="379942"/>
                    </a:lnTo>
                    <a:cubicBezTo>
                      <a:pt x="1023074" y="436079"/>
                      <a:pt x="977566" y="481587"/>
                      <a:pt x="921429" y="481587"/>
                    </a:cubicBezTo>
                    <a:lnTo>
                      <a:pt x="101645" y="481587"/>
                    </a:lnTo>
                    <a:cubicBezTo>
                      <a:pt x="45508" y="481587"/>
                      <a:pt x="0" y="436079"/>
                      <a:pt x="0" y="379942"/>
                    </a:cubicBezTo>
                    <a:lnTo>
                      <a:pt x="0" y="101645"/>
                    </a:lnTo>
                    <a:cubicBezTo>
                      <a:pt x="0" y="45508"/>
                      <a:pt x="45508" y="0"/>
                      <a:pt x="101645"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8"/>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9" name="Google Shape;239;p18"/>
            <p:cNvSpPr txBox="1"/>
            <p:nvPr/>
          </p:nvSpPr>
          <p:spPr>
            <a:xfrm>
              <a:off x="408619" y="41718"/>
              <a:ext cx="5161003" cy="8617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3500" b="1" i="0" u="none" strike="noStrike" cap="none" dirty="0">
                  <a:solidFill>
                    <a:srgbClr val="FFFFFF"/>
                  </a:solidFill>
                  <a:latin typeface="Alice"/>
                  <a:ea typeface="Alice"/>
                  <a:cs typeface="Alice"/>
                  <a:sym typeface="Alice"/>
                </a:rPr>
                <a:t>Echilibrul</a:t>
              </a:r>
              <a:endParaRPr lang="ro-RO" dirty="0"/>
            </a:p>
          </p:txBody>
        </p:sp>
        <p:sp>
          <p:nvSpPr>
            <p:cNvPr id="240" name="Google Shape;240;p18"/>
            <p:cNvSpPr txBox="1"/>
            <p:nvPr/>
          </p:nvSpPr>
          <p:spPr>
            <a:xfrm>
              <a:off x="354787" y="834782"/>
              <a:ext cx="4824529" cy="147732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ro-RO" sz="2400" dirty="0">
                  <a:latin typeface="Alegreya"/>
                  <a:sym typeface="Alegreya"/>
                </a:rPr>
                <a:t>Redimensionarea </a:t>
              </a:r>
              <a:r>
                <a:rPr lang="ro-RO" sz="2400" dirty="0" err="1">
                  <a:latin typeface="Alegreya"/>
                  <a:sym typeface="Alegreya"/>
                </a:rPr>
                <a:t>suporților</a:t>
              </a:r>
              <a:r>
                <a:rPr lang="ro-RO" sz="2400" dirty="0">
                  <a:latin typeface="Alegreya"/>
                  <a:sym typeface="Alegreya"/>
                </a:rPr>
                <a:t> ce mențin echilibrul robotului</a:t>
              </a:r>
              <a:endParaRPr dirty="0"/>
            </a:p>
          </p:txBody>
        </p:sp>
      </p:grpSp>
      <p:sp>
        <p:nvSpPr>
          <p:cNvPr id="241" name="Google Shape;241;p18"/>
          <p:cNvSpPr/>
          <p:nvPr/>
        </p:nvSpPr>
        <p:spPr>
          <a:xfrm rot="-3348207">
            <a:off x="13676585" y="1948657"/>
            <a:ext cx="10096284" cy="7761519"/>
          </a:xfrm>
          <a:custGeom>
            <a:avLst/>
            <a:gdLst/>
            <a:ahLst/>
            <a:cxnLst/>
            <a:rect l="l" t="t" r="r" b="b"/>
            <a:pathLst>
              <a:path w="10096284" h="7761519" extrusionOk="0">
                <a:moveTo>
                  <a:pt x="0" y="0"/>
                </a:moveTo>
                <a:lnTo>
                  <a:pt x="10096284" y="0"/>
                </a:lnTo>
                <a:lnTo>
                  <a:pt x="10096284" y="7761518"/>
                </a:lnTo>
                <a:lnTo>
                  <a:pt x="0" y="7761518"/>
                </a:lnTo>
                <a:lnTo>
                  <a:pt x="0" y="0"/>
                </a:lnTo>
                <a:close/>
              </a:path>
            </a:pathLst>
          </a:custGeom>
          <a:blipFill rotWithShape="1">
            <a:blip r:embed="rId3">
              <a:alphaModFix/>
            </a:blip>
            <a:stretch>
              <a:fillRect/>
            </a:stretch>
          </a:blipFill>
          <a:ln>
            <a:noFill/>
          </a:ln>
        </p:spPr>
        <p:txBody>
          <a:bodyPr/>
          <a:lstStyle/>
          <a:p>
            <a:endParaRPr lang="en-RO" dirty="0"/>
          </a:p>
        </p:txBody>
      </p:sp>
      <p:grpSp>
        <p:nvGrpSpPr>
          <p:cNvPr id="242" name="Google Shape;242;p18"/>
          <p:cNvGrpSpPr/>
          <p:nvPr/>
        </p:nvGrpSpPr>
        <p:grpSpPr>
          <a:xfrm>
            <a:off x="12276034" y="6126371"/>
            <a:ext cx="4179908" cy="3266923"/>
            <a:chOff x="0" y="-241101"/>
            <a:chExt cx="5573211" cy="4355898"/>
          </a:xfrm>
        </p:grpSpPr>
        <p:grpSp>
          <p:nvGrpSpPr>
            <p:cNvPr id="243" name="Google Shape;243;p18"/>
            <p:cNvGrpSpPr/>
            <p:nvPr/>
          </p:nvGrpSpPr>
          <p:grpSpPr>
            <a:xfrm>
              <a:off x="0" y="-241101"/>
              <a:ext cx="5179315" cy="4355898"/>
              <a:chOff x="0" y="-47625"/>
              <a:chExt cx="1023074" cy="860425"/>
            </a:xfrm>
          </p:grpSpPr>
          <p:sp>
            <p:nvSpPr>
              <p:cNvPr id="244" name="Google Shape;244;p18"/>
              <p:cNvSpPr/>
              <p:nvPr/>
            </p:nvSpPr>
            <p:spPr>
              <a:xfrm>
                <a:off x="0" y="0"/>
                <a:ext cx="1023074" cy="481587"/>
              </a:xfrm>
              <a:custGeom>
                <a:avLst/>
                <a:gdLst/>
                <a:ahLst/>
                <a:cxnLst/>
                <a:rect l="l" t="t" r="r" b="b"/>
                <a:pathLst>
                  <a:path w="1023074" h="481587" extrusionOk="0">
                    <a:moveTo>
                      <a:pt x="101645" y="0"/>
                    </a:moveTo>
                    <a:lnTo>
                      <a:pt x="921429" y="0"/>
                    </a:lnTo>
                    <a:cubicBezTo>
                      <a:pt x="977566" y="0"/>
                      <a:pt x="1023074" y="45508"/>
                      <a:pt x="1023074" y="101645"/>
                    </a:cubicBezTo>
                    <a:lnTo>
                      <a:pt x="1023074" y="379942"/>
                    </a:lnTo>
                    <a:cubicBezTo>
                      <a:pt x="1023074" y="436079"/>
                      <a:pt x="977566" y="481587"/>
                      <a:pt x="921429" y="481587"/>
                    </a:cubicBezTo>
                    <a:lnTo>
                      <a:pt x="101645" y="481587"/>
                    </a:lnTo>
                    <a:cubicBezTo>
                      <a:pt x="45508" y="481587"/>
                      <a:pt x="0" y="436079"/>
                      <a:pt x="0" y="379942"/>
                    </a:cubicBezTo>
                    <a:lnTo>
                      <a:pt x="0" y="101645"/>
                    </a:lnTo>
                    <a:cubicBezTo>
                      <a:pt x="0" y="45508"/>
                      <a:pt x="45508" y="0"/>
                      <a:pt x="101645"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8"/>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46" name="Google Shape;246;p18"/>
            <p:cNvSpPr txBox="1"/>
            <p:nvPr/>
          </p:nvSpPr>
          <p:spPr>
            <a:xfrm>
              <a:off x="408619" y="227724"/>
              <a:ext cx="5161003" cy="8617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3500" b="1" i="0" u="none" strike="noStrike" cap="none" dirty="0">
                  <a:solidFill>
                    <a:srgbClr val="FFFFFF"/>
                  </a:solidFill>
                  <a:latin typeface="Alice"/>
                  <a:ea typeface="Alice"/>
                  <a:cs typeface="Alice"/>
                  <a:sym typeface="Alice"/>
                </a:rPr>
                <a:t>Durabilitatea</a:t>
              </a:r>
              <a:endParaRPr lang="ro-RO" dirty="0"/>
            </a:p>
          </p:txBody>
        </p:sp>
        <p:sp>
          <p:nvSpPr>
            <p:cNvPr id="247" name="Google Shape;247;p18"/>
            <p:cNvSpPr txBox="1"/>
            <p:nvPr/>
          </p:nvSpPr>
          <p:spPr>
            <a:xfrm>
              <a:off x="412311" y="1180917"/>
              <a:ext cx="5160900" cy="98488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ro-RO" sz="2400" b="0" i="0" u="none" strike="noStrike" cap="none" dirty="0">
                  <a:solidFill>
                    <a:srgbClr val="000000"/>
                  </a:solidFill>
                  <a:latin typeface="Alegreya"/>
                  <a:ea typeface="Alegreya"/>
                  <a:cs typeface="Alegreya"/>
                  <a:sym typeface="Alegreya"/>
                </a:rPr>
                <a:t>Reproiectarea </a:t>
              </a:r>
              <a:r>
                <a:rPr lang="ro-RO" sz="2400" b="0" i="0" u="none" strike="noStrike" cap="none" dirty="0" err="1">
                  <a:solidFill>
                    <a:srgbClr val="000000"/>
                  </a:solidFill>
                  <a:latin typeface="Alegreya"/>
                  <a:ea typeface="Alegreya"/>
                  <a:cs typeface="Alegreya"/>
                  <a:sym typeface="Alegreya"/>
                </a:rPr>
                <a:t>suporților</a:t>
              </a:r>
              <a:r>
                <a:rPr lang="ro-RO" sz="2400" b="0" i="0" u="none" strike="noStrike" cap="none" dirty="0">
                  <a:solidFill>
                    <a:srgbClr val="000000"/>
                  </a:solidFill>
                  <a:latin typeface="Alegreya"/>
                  <a:ea typeface="Alegreya"/>
                  <a:cs typeface="Alegreya"/>
                  <a:sym typeface="Alegreya"/>
                </a:rPr>
                <a:t> motoarelor.</a:t>
              </a:r>
              <a:endParaRPr lang="ro-RO" dirty="0"/>
            </a:p>
          </p:txBody>
        </p:sp>
      </p:grpSp>
      <p:grpSp>
        <p:nvGrpSpPr>
          <p:cNvPr id="248" name="Google Shape;248;p18"/>
          <p:cNvGrpSpPr/>
          <p:nvPr/>
        </p:nvGrpSpPr>
        <p:grpSpPr>
          <a:xfrm>
            <a:off x="1883677" y="6186576"/>
            <a:ext cx="4179908" cy="3266923"/>
            <a:chOff x="0" y="-241101"/>
            <a:chExt cx="5573211" cy="4355898"/>
          </a:xfrm>
        </p:grpSpPr>
        <p:grpSp>
          <p:nvGrpSpPr>
            <p:cNvPr id="249" name="Google Shape;249;p18"/>
            <p:cNvGrpSpPr/>
            <p:nvPr/>
          </p:nvGrpSpPr>
          <p:grpSpPr>
            <a:xfrm>
              <a:off x="0" y="-241101"/>
              <a:ext cx="5168294" cy="4355898"/>
              <a:chOff x="0" y="-47625"/>
              <a:chExt cx="1020898" cy="860425"/>
            </a:xfrm>
          </p:grpSpPr>
          <p:sp>
            <p:nvSpPr>
              <p:cNvPr id="250" name="Google Shape;250;p18"/>
              <p:cNvSpPr/>
              <p:nvPr/>
            </p:nvSpPr>
            <p:spPr>
              <a:xfrm>
                <a:off x="0" y="0"/>
                <a:ext cx="1020898" cy="481587"/>
              </a:xfrm>
              <a:custGeom>
                <a:avLst/>
                <a:gdLst/>
                <a:ahLst/>
                <a:cxnLst/>
                <a:rect l="l" t="t" r="r" b="b"/>
                <a:pathLst>
                  <a:path w="1020898" h="481587" extrusionOk="0">
                    <a:moveTo>
                      <a:pt x="101862" y="0"/>
                    </a:moveTo>
                    <a:lnTo>
                      <a:pt x="919036" y="0"/>
                    </a:lnTo>
                    <a:cubicBezTo>
                      <a:pt x="946051" y="0"/>
                      <a:pt x="971960" y="10732"/>
                      <a:pt x="991063" y="29835"/>
                    </a:cubicBezTo>
                    <a:cubicBezTo>
                      <a:pt x="1010166" y="48937"/>
                      <a:pt x="1020898" y="74846"/>
                      <a:pt x="1020898" y="101862"/>
                    </a:cubicBezTo>
                    <a:lnTo>
                      <a:pt x="1020898" y="379725"/>
                    </a:lnTo>
                    <a:cubicBezTo>
                      <a:pt x="1020898" y="406740"/>
                      <a:pt x="1010166" y="432649"/>
                      <a:pt x="991063" y="451752"/>
                    </a:cubicBezTo>
                    <a:cubicBezTo>
                      <a:pt x="971960" y="470855"/>
                      <a:pt x="946051" y="481587"/>
                      <a:pt x="919036" y="481587"/>
                    </a:cubicBezTo>
                    <a:lnTo>
                      <a:pt x="101862" y="481587"/>
                    </a:lnTo>
                    <a:cubicBezTo>
                      <a:pt x="45605" y="481587"/>
                      <a:pt x="0" y="435982"/>
                      <a:pt x="0" y="379725"/>
                    </a:cubicBezTo>
                    <a:lnTo>
                      <a:pt x="0" y="101862"/>
                    </a:lnTo>
                    <a:cubicBezTo>
                      <a:pt x="0" y="74846"/>
                      <a:pt x="10732" y="48937"/>
                      <a:pt x="29835" y="29835"/>
                    </a:cubicBezTo>
                    <a:cubicBezTo>
                      <a:pt x="48937" y="10732"/>
                      <a:pt x="74846" y="0"/>
                      <a:pt x="101862" y="0"/>
                    </a:cubicBezTo>
                    <a:close/>
                  </a:path>
                </a:pathLst>
              </a:custGeom>
              <a:solidFill>
                <a:srgbClr val="2AB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8"/>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2" name="Google Shape;252;p18"/>
            <p:cNvSpPr txBox="1"/>
            <p:nvPr/>
          </p:nvSpPr>
          <p:spPr>
            <a:xfrm>
              <a:off x="408619" y="227724"/>
              <a:ext cx="5161003" cy="861775"/>
            </a:xfrm>
            <a:prstGeom prst="rect">
              <a:avLst/>
            </a:prstGeom>
            <a:noFill/>
            <a:ln>
              <a:noFill/>
            </a:ln>
          </p:spPr>
          <p:txBody>
            <a:bodyPr spcFirstLastPara="1" wrap="square" lIns="0" tIns="0" rIns="0" bIns="0" anchor="t" anchorCtr="0">
              <a:spAutoFit/>
            </a:bodyPr>
            <a:lstStyle/>
            <a:p>
              <a:pPr lvl="1">
                <a:lnSpc>
                  <a:spcPct val="120000"/>
                </a:lnSpc>
              </a:pPr>
              <a:r>
                <a:rPr lang="ro-RO" sz="3500" b="1" dirty="0">
                  <a:solidFill>
                    <a:srgbClr val="FFFFFF"/>
                  </a:solidFill>
                  <a:latin typeface="Alice"/>
                  <a:ea typeface="Alice"/>
                  <a:sym typeface="Alice"/>
                </a:rPr>
                <a:t>Aderența</a:t>
              </a:r>
              <a:endParaRPr lang="ro-RO" dirty="0"/>
            </a:p>
          </p:txBody>
        </p:sp>
        <p:sp>
          <p:nvSpPr>
            <p:cNvPr id="253" name="Google Shape;253;p18"/>
            <p:cNvSpPr txBox="1"/>
            <p:nvPr/>
          </p:nvSpPr>
          <p:spPr>
            <a:xfrm>
              <a:off x="412311" y="1180917"/>
              <a:ext cx="5160900" cy="98488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ro-RO" sz="2400" b="0" i="0" u="none" strike="noStrike" cap="none" dirty="0">
                  <a:solidFill>
                    <a:srgbClr val="000000"/>
                  </a:solidFill>
                  <a:latin typeface="Alegreya"/>
                  <a:ea typeface="Alegreya"/>
                  <a:cs typeface="Alegreya"/>
                  <a:sym typeface="Alegreya"/>
                </a:rPr>
                <a:t>Modificarea lățimii roților robotului</a:t>
              </a:r>
              <a:endParaRPr dirty="0"/>
            </a:p>
          </p:txBody>
        </p:sp>
      </p:grpSp>
      <p:sp>
        <p:nvSpPr>
          <p:cNvPr id="254" name="Google Shape;254;p18"/>
          <p:cNvSpPr/>
          <p:nvPr/>
        </p:nvSpPr>
        <p:spPr>
          <a:xfrm>
            <a:off x="6430526" y="2429657"/>
            <a:ext cx="5331698" cy="10403313"/>
          </a:xfrm>
          <a:custGeom>
            <a:avLst/>
            <a:gdLst/>
            <a:ahLst/>
            <a:cxnLst/>
            <a:rect l="l" t="t" r="r" b="b"/>
            <a:pathLst>
              <a:path w="5331698" h="10403313" extrusionOk="0">
                <a:moveTo>
                  <a:pt x="0" y="0"/>
                </a:moveTo>
                <a:lnTo>
                  <a:pt x="5331698" y="0"/>
                </a:lnTo>
                <a:lnTo>
                  <a:pt x="5331698" y="10403313"/>
                </a:lnTo>
                <a:lnTo>
                  <a:pt x="0" y="10403313"/>
                </a:lnTo>
                <a:lnTo>
                  <a:pt x="0" y="0"/>
                </a:lnTo>
                <a:close/>
              </a:path>
            </a:pathLst>
          </a:custGeom>
          <a:blipFill rotWithShape="1">
            <a:blip r:embed="rId4">
              <a:alphaModFix/>
            </a:blip>
            <a:stretch>
              <a:fillRect/>
            </a:stretch>
          </a:blipFill>
          <a:ln>
            <a:noFill/>
          </a:ln>
        </p:spPr>
      </p:sp>
      <p:sp>
        <p:nvSpPr>
          <p:cNvPr id="255" name="Google Shape;255;p18"/>
          <p:cNvSpPr/>
          <p:nvPr/>
        </p:nvSpPr>
        <p:spPr>
          <a:xfrm>
            <a:off x="1771199" y="8879994"/>
            <a:ext cx="1608188" cy="397356"/>
          </a:xfrm>
          <a:custGeom>
            <a:avLst/>
            <a:gdLst/>
            <a:ahLst/>
            <a:cxnLst/>
            <a:rect l="l" t="t" r="r" b="b"/>
            <a:pathLst>
              <a:path w="1608188" h="397356" extrusionOk="0">
                <a:moveTo>
                  <a:pt x="0" y="0"/>
                </a:moveTo>
                <a:lnTo>
                  <a:pt x="1608187" y="0"/>
                </a:lnTo>
                <a:lnTo>
                  <a:pt x="1608187" y="397356"/>
                </a:lnTo>
                <a:lnTo>
                  <a:pt x="0" y="397356"/>
                </a:lnTo>
                <a:lnTo>
                  <a:pt x="0" y="0"/>
                </a:lnTo>
                <a:close/>
              </a:path>
            </a:pathLst>
          </a:custGeom>
          <a:blipFill rotWithShape="1">
            <a:blip r:embed="rId5">
              <a:alphaModFix/>
            </a:blip>
            <a:stretch>
              <a:fillRect/>
            </a:stretch>
          </a:blipFill>
          <a:ln>
            <a:noFill/>
          </a:ln>
        </p:spPr>
      </p:sp>
      <p:sp>
        <p:nvSpPr>
          <p:cNvPr id="256" name="Google Shape;256;p18"/>
          <p:cNvSpPr/>
          <p:nvPr/>
        </p:nvSpPr>
        <p:spPr>
          <a:xfrm>
            <a:off x="14640165" y="2429657"/>
            <a:ext cx="1563498" cy="312700"/>
          </a:xfrm>
          <a:custGeom>
            <a:avLst/>
            <a:gdLst/>
            <a:ahLst/>
            <a:cxnLst/>
            <a:rect l="l" t="t" r="r" b="b"/>
            <a:pathLst>
              <a:path w="1563498" h="312700" extrusionOk="0">
                <a:moveTo>
                  <a:pt x="0" y="0"/>
                </a:moveTo>
                <a:lnTo>
                  <a:pt x="1563498" y="0"/>
                </a:lnTo>
                <a:lnTo>
                  <a:pt x="1563498" y="312699"/>
                </a:lnTo>
                <a:lnTo>
                  <a:pt x="0" y="312699"/>
                </a:lnTo>
                <a:lnTo>
                  <a:pt x="0" y="0"/>
                </a:lnTo>
                <a:close/>
              </a:path>
            </a:pathLst>
          </a:custGeom>
          <a:blipFill rotWithShape="1">
            <a:blip r:embed="rId6">
              <a:alphaModFix/>
            </a:blip>
            <a:stretch>
              <a:fillRect/>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9" name="Google Shape;59;p11"/>
          <p:cNvSpPr/>
          <p:nvPr/>
        </p:nvSpPr>
        <p:spPr>
          <a:xfrm>
            <a:off x="1797230" y="2617806"/>
            <a:ext cx="14836782" cy="6778574"/>
          </a:xfrm>
          <a:custGeom>
            <a:avLst/>
            <a:gdLst/>
            <a:ahLst/>
            <a:cxnLst/>
            <a:rect l="l" t="t" r="r" b="b"/>
            <a:pathLst>
              <a:path w="1577361" h="1638562" extrusionOk="0">
                <a:moveTo>
                  <a:pt x="74953" y="0"/>
                </a:moveTo>
                <a:lnTo>
                  <a:pt x="1502408" y="0"/>
                </a:lnTo>
                <a:cubicBezTo>
                  <a:pt x="1522287" y="0"/>
                  <a:pt x="1541352" y="7897"/>
                  <a:pt x="1555408" y="21953"/>
                </a:cubicBezTo>
                <a:cubicBezTo>
                  <a:pt x="1569464" y="36010"/>
                  <a:pt x="1577361" y="55074"/>
                  <a:pt x="1577361" y="74953"/>
                </a:cubicBezTo>
                <a:lnTo>
                  <a:pt x="1577361" y="1563609"/>
                </a:lnTo>
                <a:cubicBezTo>
                  <a:pt x="1577361" y="1583488"/>
                  <a:pt x="1569464" y="1602553"/>
                  <a:pt x="1555408" y="1616609"/>
                </a:cubicBezTo>
                <a:cubicBezTo>
                  <a:pt x="1541352" y="1630666"/>
                  <a:pt x="1522287" y="1638562"/>
                  <a:pt x="1502408" y="1638562"/>
                </a:cubicBezTo>
                <a:lnTo>
                  <a:pt x="74953" y="1638562"/>
                </a:lnTo>
                <a:cubicBezTo>
                  <a:pt x="55074" y="1638562"/>
                  <a:pt x="36010" y="1630666"/>
                  <a:pt x="21953" y="1616609"/>
                </a:cubicBezTo>
                <a:cubicBezTo>
                  <a:pt x="7897" y="1602553"/>
                  <a:pt x="0" y="1583488"/>
                  <a:pt x="0" y="1563609"/>
                </a:cubicBezTo>
                <a:lnTo>
                  <a:pt x="0" y="74953"/>
                </a:lnTo>
                <a:cubicBezTo>
                  <a:pt x="0" y="55074"/>
                  <a:pt x="7897" y="36010"/>
                  <a:pt x="21953" y="21953"/>
                </a:cubicBezTo>
                <a:cubicBezTo>
                  <a:pt x="36010" y="7897"/>
                  <a:pt x="55074" y="0"/>
                  <a:pt x="74953" y="0"/>
                </a:cubicBezTo>
                <a:close/>
              </a:path>
            </a:pathLst>
          </a:custGeom>
          <a:solidFill>
            <a:srgbClr val="000000">
              <a:alpha val="0"/>
            </a:srgbClr>
          </a:solidFill>
          <a:ln w="38100" cap="rnd" cmpd="sng">
            <a:solidFill>
              <a:srgbClr val="397D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11"/>
          <p:cNvSpPr txBox="1"/>
          <p:nvPr/>
        </p:nvSpPr>
        <p:spPr>
          <a:xfrm>
            <a:off x="1797230" y="890621"/>
            <a:ext cx="16354153"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ro-RO" sz="7500" b="0" i="0" u="none" strike="noStrike" cap="none" dirty="0">
                <a:solidFill>
                  <a:srgbClr val="07687F"/>
                </a:solidFill>
                <a:latin typeface="Alfa Slab One"/>
                <a:ea typeface="Alfa Slab One"/>
                <a:cs typeface="Alfa Slab One"/>
                <a:sym typeface="Alfa Slab One"/>
              </a:rPr>
              <a:t>Construcția Robotului</a:t>
            </a:r>
            <a:endParaRPr lang="ro-RO" dirty="0"/>
          </a:p>
        </p:txBody>
      </p:sp>
      <p:sp>
        <p:nvSpPr>
          <p:cNvPr id="83" name="Google Shape;83;p11"/>
          <p:cNvSpPr/>
          <p:nvPr/>
        </p:nvSpPr>
        <p:spPr>
          <a:xfrm rot="-874834">
            <a:off x="-11814862" y="8850100"/>
            <a:ext cx="14459377" cy="2873801"/>
          </a:xfrm>
          <a:custGeom>
            <a:avLst/>
            <a:gdLst/>
            <a:ahLst/>
            <a:cxnLst/>
            <a:rect l="l" t="t" r="r" b="b"/>
            <a:pathLst>
              <a:path w="14459377" h="2873801" extrusionOk="0">
                <a:moveTo>
                  <a:pt x="0" y="0"/>
                </a:moveTo>
                <a:lnTo>
                  <a:pt x="14459377" y="0"/>
                </a:lnTo>
                <a:lnTo>
                  <a:pt x="14459377" y="2873802"/>
                </a:lnTo>
                <a:lnTo>
                  <a:pt x="0" y="2873802"/>
                </a:lnTo>
                <a:lnTo>
                  <a:pt x="0" y="0"/>
                </a:lnTo>
                <a:close/>
              </a:path>
            </a:pathLst>
          </a:custGeom>
          <a:blipFill dpi="0" rotWithShape="1">
            <a:blip r:embed="rId3"/>
            <a:srcRect/>
            <a:stretch>
              <a:fillRect/>
            </a:stretch>
          </a:blipFill>
          <a:ln>
            <a:noFill/>
          </a:ln>
        </p:spPr>
      </p:sp>
      <p:sp>
        <p:nvSpPr>
          <p:cNvPr id="84" name="Google Shape;84;p11"/>
          <p:cNvSpPr/>
          <p:nvPr/>
        </p:nvSpPr>
        <p:spPr>
          <a:xfrm rot="-9160991">
            <a:off x="14903151" y="8729778"/>
            <a:ext cx="5249963" cy="2583419"/>
          </a:xfrm>
          <a:custGeom>
            <a:avLst/>
            <a:gdLst/>
            <a:ahLst/>
            <a:cxnLst/>
            <a:rect l="l" t="t" r="r" b="b"/>
            <a:pathLst>
              <a:path w="5249963" h="2583419" extrusionOk="0">
                <a:moveTo>
                  <a:pt x="0" y="0"/>
                </a:moveTo>
                <a:lnTo>
                  <a:pt x="5249963" y="0"/>
                </a:lnTo>
                <a:lnTo>
                  <a:pt x="5249963" y="2583420"/>
                </a:lnTo>
                <a:lnTo>
                  <a:pt x="0" y="2583420"/>
                </a:lnTo>
                <a:lnTo>
                  <a:pt x="0" y="0"/>
                </a:lnTo>
                <a:close/>
              </a:path>
            </a:pathLst>
          </a:custGeom>
          <a:blipFill rotWithShape="1">
            <a:blip r:embed="rId4">
              <a:alphaModFix/>
            </a:blip>
            <a:stretch>
              <a:fillRect/>
            </a:stretch>
          </a:blipFill>
          <a:ln>
            <a:noFill/>
          </a:ln>
        </p:spPr>
      </p:sp>
      <p:sp>
        <p:nvSpPr>
          <p:cNvPr id="85" name="Google Shape;85;p11"/>
          <p:cNvSpPr/>
          <p:nvPr/>
        </p:nvSpPr>
        <p:spPr>
          <a:xfrm>
            <a:off x="8848683" y="9795437"/>
            <a:ext cx="1934127" cy="452102"/>
          </a:xfrm>
          <a:custGeom>
            <a:avLst/>
            <a:gdLst/>
            <a:ahLst/>
            <a:cxnLst/>
            <a:rect l="l" t="t" r="r" b="b"/>
            <a:pathLst>
              <a:path w="1934127" h="452102" extrusionOk="0">
                <a:moveTo>
                  <a:pt x="0" y="0"/>
                </a:moveTo>
                <a:lnTo>
                  <a:pt x="1934127" y="0"/>
                </a:lnTo>
                <a:lnTo>
                  <a:pt x="1934127" y="452102"/>
                </a:lnTo>
                <a:lnTo>
                  <a:pt x="0" y="452102"/>
                </a:lnTo>
                <a:lnTo>
                  <a:pt x="0" y="0"/>
                </a:lnTo>
                <a:close/>
              </a:path>
            </a:pathLst>
          </a:custGeom>
          <a:blipFill rotWithShape="1">
            <a:blip r:embed="rId5">
              <a:alphaModFix/>
            </a:blip>
            <a:stretch>
              <a:fillRect/>
            </a:stretch>
          </a:blipFill>
          <a:ln>
            <a:noFill/>
          </a:ln>
        </p:spPr>
      </p:sp>
      <p:pic>
        <p:nvPicPr>
          <p:cNvPr id="4" name="Picture 3">
            <a:extLst>
              <a:ext uri="{FF2B5EF4-FFF2-40B4-BE49-F238E27FC236}">
                <a16:creationId xmlns:a16="http://schemas.microsoft.com/office/drawing/2014/main" id="{3AEF94D3-9C5A-4978-0501-A2F6091D8DB8}"/>
              </a:ext>
            </a:extLst>
          </p:cNvPr>
          <p:cNvPicPr>
            <a:picLocks noChangeAspect="1"/>
          </p:cNvPicPr>
          <p:nvPr/>
        </p:nvPicPr>
        <p:blipFill>
          <a:blip r:embed="rId6"/>
          <a:stretch>
            <a:fillRect/>
          </a:stretch>
        </p:blipFill>
        <p:spPr>
          <a:xfrm>
            <a:off x="1797230" y="3200435"/>
            <a:ext cx="5709039" cy="5709039"/>
          </a:xfrm>
          <a:prstGeom prst="rect">
            <a:avLst/>
          </a:prstGeom>
        </p:spPr>
      </p:pic>
      <p:pic>
        <p:nvPicPr>
          <p:cNvPr id="7" name="Picture 6">
            <a:extLst>
              <a:ext uri="{FF2B5EF4-FFF2-40B4-BE49-F238E27FC236}">
                <a16:creationId xmlns:a16="http://schemas.microsoft.com/office/drawing/2014/main" id="{54598204-30AC-5686-F65D-4640D2DB54D4}"/>
              </a:ext>
            </a:extLst>
          </p:cNvPr>
          <p:cNvPicPr>
            <a:picLocks noChangeAspect="1"/>
          </p:cNvPicPr>
          <p:nvPr/>
        </p:nvPicPr>
        <p:blipFill>
          <a:blip r:embed="rId7"/>
          <a:stretch>
            <a:fillRect/>
          </a:stretch>
        </p:blipFill>
        <p:spPr>
          <a:xfrm>
            <a:off x="6870356" y="3200435"/>
            <a:ext cx="9365095" cy="5269405"/>
          </a:xfrm>
          <a:prstGeom prst="rect">
            <a:avLst/>
          </a:prstGeom>
        </p:spPr>
      </p:pic>
    </p:spTree>
    <p:extLst>
      <p:ext uri="{BB962C8B-B14F-4D97-AF65-F5344CB8AC3E}">
        <p14:creationId xmlns:p14="http://schemas.microsoft.com/office/powerpoint/2010/main" val="2657920405"/>
      </p:ext>
    </p:extLst>
  </p:cSld>
  <p:clrMapOvr>
    <a:masterClrMapping/>
  </p:clrMapOvr>
</p:sld>
</file>

<file path=ppt/theme/theme1.xml><?xml version="1.0" encoding="utf-8"?>
<a:theme xmlns:a="http://schemas.openxmlformats.org/drawingml/2006/main" name="Robotics and Artificial Intelligence Lesson">
  <a:themeElements>
    <a:clrScheme name="Office">
      <a:dk1>
        <a:srgbClr val="07687F"/>
      </a:dk1>
      <a:lt1>
        <a:srgbClr val="F1E6B8"/>
      </a:lt1>
      <a:dk2>
        <a:srgbClr val="2A245E"/>
      </a:dk2>
      <a:lt2>
        <a:srgbClr val="2ABFC0"/>
      </a:lt2>
      <a:accent1>
        <a:srgbClr val="397DC9"/>
      </a:accent1>
      <a:accent2>
        <a:srgbClr val="FFFFFF"/>
      </a:accent2>
      <a:accent3>
        <a:srgbClr val="F3D339"/>
      </a:accent3>
      <a:accent4>
        <a:srgbClr val="99DCFF"/>
      </a:accent4>
      <a:accent5>
        <a:srgbClr val="397DC9"/>
      </a:accent5>
      <a:accent6>
        <a:srgbClr val="2A245E"/>
      </a:accent6>
      <a:hlink>
        <a:srgbClr val="888888"/>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TotalTime>
  <Words>712</Words>
  <Application>Microsoft Macintosh PowerPoint</Application>
  <PresentationFormat>Custom</PresentationFormat>
  <Paragraphs>91</Paragraphs>
  <Slides>22</Slides>
  <Notes>22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Calibri</vt:lpstr>
      <vt:lpstr>Alfa Slab One</vt:lpstr>
      <vt:lpstr>Arial</vt:lpstr>
      <vt:lpstr>LMRoman12-Regular-Identity-H</vt:lpstr>
      <vt:lpstr>Alice</vt:lpstr>
      <vt:lpstr>Alegreya</vt:lpstr>
      <vt:lpstr>Robotics and Artificial Intelligence 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Bogdan Dura</cp:lastModifiedBy>
  <cp:revision>3</cp:revision>
  <dcterms:modified xsi:type="dcterms:W3CDTF">2024-07-01T16:48:18Z</dcterms:modified>
</cp:coreProperties>
</file>